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5"/>
  </p:notesMasterIdLst>
  <p:sldIdLst>
    <p:sldId id="256" r:id="rId2"/>
    <p:sldId id="257" r:id="rId3"/>
    <p:sldId id="258" r:id="rId4"/>
    <p:sldId id="259" r:id="rId5"/>
    <p:sldId id="260" r:id="rId6"/>
    <p:sldId id="261" r:id="rId7"/>
    <p:sldId id="262" r:id="rId8"/>
    <p:sldId id="263" r:id="rId9"/>
    <p:sldId id="264" r:id="rId10"/>
    <p:sldId id="265" r:id="rId11"/>
    <p:sldId id="272" r:id="rId12"/>
    <p:sldId id="266" r:id="rId13"/>
    <p:sldId id="271"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449" autoAdjust="0"/>
    <p:restoredTop sz="94660"/>
  </p:normalViewPr>
  <p:slideViewPr>
    <p:cSldViewPr>
      <p:cViewPr varScale="1">
        <p:scale>
          <a:sx n="69" d="100"/>
          <a:sy n="69" d="100"/>
        </p:scale>
        <p:origin x="-33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08C0220-57D7-4027-957A-6E7690961AEE}" type="datetimeFigureOut">
              <a:rPr lang="en-US" smtClean="0"/>
              <a:pPr/>
              <a:t>10/15/2009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1970FA2-FF58-4464-901D-352C343643CB}"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1970FA2-FF58-4464-901D-352C343643CB}" type="slidenum">
              <a:rPr lang="en-US" smtClean="0"/>
              <a:pPr/>
              <a:t>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768980F8-8766-4F14-85D3-6E4FBDB2CB4C}" type="datetimeFigureOut">
              <a:rPr lang="en-US" smtClean="0"/>
              <a:pPr/>
              <a:t>10/15/2009</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59289514-B9A2-45A3-B1CD-05ED3F200394}"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68980F8-8766-4F14-85D3-6E4FBDB2CB4C}" type="datetimeFigureOut">
              <a:rPr lang="en-US" smtClean="0"/>
              <a:pPr/>
              <a:t>10/15/2009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289514-B9A2-45A3-B1CD-05ED3F20039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68980F8-8766-4F14-85D3-6E4FBDB2CB4C}" type="datetimeFigureOut">
              <a:rPr lang="en-US" smtClean="0"/>
              <a:pPr/>
              <a:t>10/15/2009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9289514-B9A2-45A3-B1CD-05ED3F20039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768980F8-8766-4F14-85D3-6E4FBDB2CB4C}" type="datetimeFigureOut">
              <a:rPr lang="en-US" smtClean="0"/>
              <a:pPr/>
              <a:t>10/15/2009</a:t>
            </a:fld>
            <a:endParaRPr lang="en-US"/>
          </a:p>
        </p:txBody>
      </p:sp>
      <p:sp>
        <p:nvSpPr>
          <p:cNvPr id="9" name="Slide Number Placeholder 8"/>
          <p:cNvSpPr>
            <a:spLocks noGrp="1"/>
          </p:cNvSpPr>
          <p:nvPr>
            <p:ph type="sldNum" sz="quarter" idx="15"/>
          </p:nvPr>
        </p:nvSpPr>
        <p:spPr/>
        <p:txBody>
          <a:bodyPr rtlCol="0"/>
          <a:lstStyle/>
          <a:p>
            <a:fld id="{59289514-B9A2-45A3-B1CD-05ED3F200394}" type="slidenum">
              <a:rPr lang="en-US" smtClean="0"/>
              <a:pPr/>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768980F8-8766-4F14-85D3-6E4FBDB2CB4C}" type="datetimeFigureOut">
              <a:rPr lang="en-US" smtClean="0"/>
              <a:pPr/>
              <a:t>10/15/2009</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59289514-B9A2-45A3-B1CD-05ED3F200394}"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768980F8-8766-4F14-85D3-6E4FBDB2CB4C}" type="datetimeFigureOut">
              <a:rPr lang="en-US" smtClean="0"/>
              <a:pPr/>
              <a:t>10/15/2009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9289514-B9A2-45A3-B1CD-05ED3F200394}" type="slidenum">
              <a:rPr lang="en-US" smtClean="0"/>
              <a:pPr/>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768980F8-8766-4F14-85D3-6E4FBDB2CB4C}" type="datetimeFigureOut">
              <a:rPr lang="en-US" smtClean="0"/>
              <a:pPr/>
              <a:t>10/15/2009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9289514-B9A2-45A3-B1CD-05ED3F200394}" type="slidenum">
              <a:rPr lang="en-US" smtClean="0"/>
              <a:pPr/>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768980F8-8766-4F14-85D3-6E4FBDB2CB4C}" type="datetimeFigureOut">
              <a:rPr lang="en-US" smtClean="0"/>
              <a:pPr/>
              <a:t>10/15/2009</a:t>
            </a:fld>
            <a:endParaRPr lang="en-US"/>
          </a:p>
        </p:txBody>
      </p:sp>
      <p:sp>
        <p:nvSpPr>
          <p:cNvPr id="7" name="Slide Number Placeholder 6"/>
          <p:cNvSpPr>
            <a:spLocks noGrp="1"/>
          </p:cNvSpPr>
          <p:nvPr>
            <p:ph type="sldNum" sz="quarter" idx="11"/>
          </p:nvPr>
        </p:nvSpPr>
        <p:spPr/>
        <p:txBody>
          <a:bodyPr rtlCol="0"/>
          <a:lstStyle/>
          <a:p>
            <a:fld id="{59289514-B9A2-45A3-B1CD-05ED3F200394}" type="slidenum">
              <a:rPr lang="en-US" smtClean="0"/>
              <a:pPr/>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68980F8-8766-4F14-85D3-6E4FBDB2CB4C}" type="datetimeFigureOut">
              <a:rPr lang="en-US" smtClean="0"/>
              <a:pPr/>
              <a:t>10/15/2009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9289514-B9A2-45A3-B1CD-05ED3F20039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768980F8-8766-4F14-85D3-6E4FBDB2CB4C}" type="datetimeFigureOut">
              <a:rPr lang="en-US" smtClean="0"/>
              <a:pPr/>
              <a:t>10/15/2009</a:t>
            </a:fld>
            <a:endParaRPr lang="en-US"/>
          </a:p>
        </p:txBody>
      </p:sp>
      <p:sp>
        <p:nvSpPr>
          <p:cNvPr id="22" name="Slide Number Placeholder 21"/>
          <p:cNvSpPr>
            <a:spLocks noGrp="1"/>
          </p:cNvSpPr>
          <p:nvPr>
            <p:ph type="sldNum" sz="quarter" idx="15"/>
          </p:nvPr>
        </p:nvSpPr>
        <p:spPr/>
        <p:txBody>
          <a:bodyPr rtlCol="0"/>
          <a:lstStyle/>
          <a:p>
            <a:fld id="{59289514-B9A2-45A3-B1CD-05ED3F200394}" type="slidenum">
              <a:rPr lang="en-US" smtClean="0"/>
              <a:pPr/>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768980F8-8766-4F14-85D3-6E4FBDB2CB4C}" type="datetimeFigureOut">
              <a:rPr lang="en-US" smtClean="0"/>
              <a:pPr/>
              <a:t>10/15/2009</a:t>
            </a:fld>
            <a:endParaRPr lang="en-US"/>
          </a:p>
        </p:txBody>
      </p:sp>
      <p:sp>
        <p:nvSpPr>
          <p:cNvPr id="18" name="Slide Number Placeholder 17"/>
          <p:cNvSpPr>
            <a:spLocks noGrp="1"/>
          </p:cNvSpPr>
          <p:nvPr>
            <p:ph type="sldNum" sz="quarter" idx="11"/>
          </p:nvPr>
        </p:nvSpPr>
        <p:spPr/>
        <p:txBody>
          <a:bodyPr rtlCol="0"/>
          <a:lstStyle/>
          <a:p>
            <a:fld id="{59289514-B9A2-45A3-B1CD-05ED3F200394}" type="slidenum">
              <a:rPr lang="en-US" smtClean="0"/>
              <a:pPr/>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768980F8-8766-4F14-85D3-6E4FBDB2CB4C}" type="datetimeFigureOut">
              <a:rPr lang="en-US" smtClean="0"/>
              <a:pPr/>
              <a:t>10/15/2009</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59289514-B9A2-45A3-B1CD-05ED3F200394}"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hyperlink" Target="http://en.wikipedia.org/wiki/File:De_Soto_burns_Mabila_HRoe_2008.jpg"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8.gi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gif"/><Relationship Id="rId1" Type="http://schemas.openxmlformats.org/officeDocument/2006/relationships/slideLayout" Target="../slideLayouts/slideLayout2.xml"/><Relationship Id="rId4" Type="http://schemas.openxmlformats.org/officeDocument/2006/relationships/image" Target="../media/image21.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 y="533400"/>
            <a:ext cx="8229600" cy="1828800"/>
          </a:xfrm>
        </p:spPr>
        <p:txBody>
          <a:bodyPr>
            <a:normAutofit/>
          </a:bodyPr>
          <a:lstStyle/>
          <a:p>
            <a:r>
              <a:rPr lang="en-US" sz="4000" dirty="0" smtClean="0">
                <a:solidFill>
                  <a:schemeClr val="accent5">
                    <a:lumMod val="60000"/>
                    <a:lumOff val="40000"/>
                  </a:schemeClr>
                </a:solidFill>
                <a:latin typeface="Bradley Hand ITC" pitchFamily="66" charset="0"/>
                <a:cs typeface="Tunga" pitchFamily="2"/>
              </a:rPr>
              <a:t>Hernando De Soto</a:t>
            </a:r>
            <a:endParaRPr lang="en-US" sz="4000" dirty="0">
              <a:solidFill>
                <a:schemeClr val="accent5">
                  <a:lumMod val="60000"/>
                  <a:lumOff val="40000"/>
                </a:schemeClr>
              </a:solidFill>
              <a:latin typeface="Bradley Hand ITC" pitchFamily="66" charset="0"/>
              <a:cs typeface="Tunga" pitchFamily="2"/>
            </a:endParaRPr>
          </a:p>
        </p:txBody>
      </p:sp>
      <p:sp>
        <p:nvSpPr>
          <p:cNvPr id="3" name="Subtitle 2"/>
          <p:cNvSpPr>
            <a:spLocks noGrp="1"/>
          </p:cNvSpPr>
          <p:nvPr>
            <p:ph type="subTitle" idx="1"/>
          </p:nvPr>
        </p:nvSpPr>
        <p:spPr>
          <a:xfrm>
            <a:off x="1447800" y="2362200"/>
            <a:ext cx="6400800" cy="1752600"/>
          </a:xfrm>
        </p:spPr>
        <p:txBody>
          <a:bodyPr>
            <a:normAutofit/>
          </a:bodyPr>
          <a:lstStyle/>
          <a:p>
            <a:r>
              <a:rPr lang="en-US" sz="2400" dirty="0" smtClean="0">
                <a:solidFill>
                  <a:schemeClr val="accent5">
                    <a:lumMod val="60000"/>
                    <a:lumOff val="40000"/>
                  </a:schemeClr>
                </a:solidFill>
                <a:latin typeface="Bradley Hand ITC" pitchFamily="66" charset="0"/>
              </a:rPr>
              <a:t>BY: Rachel Phillips</a:t>
            </a:r>
            <a:endParaRPr lang="en-US" sz="2400" dirty="0">
              <a:solidFill>
                <a:schemeClr val="accent5">
                  <a:lumMod val="60000"/>
                  <a:lumOff val="40000"/>
                </a:schemeClr>
              </a:solidFill>
              <a:latin typeface="Bradley Hand ITC" pitchFamily="66" charset="0"/>
            </a:endParaRPr>
          </a:p>
        </p:txBody>
      </p:sp>
      <p:pic>
        <p:nvPicPr>
          <p:cNvPr id="13314" name="Picture 2" descr="Hernando de Soto"/>
          <p:cNvPicPr>
            <a:picLocks noChangeAspect="1" noChangeArrowheads="1"/>
          </p:cNvPicPr>
          <p:nvPr/>
        </p:nvPicPr>
        <p:blipFill>
          <a:blip r:embed="rId2" cstate="print"/>
          <a:srcRect/>
          <a:stretch>
            <a:fillRect/>
          </a:stretch>
        </p:blipFill>
        <p:spPr bwMode="auto">
          <a:xfrm>
            <a:off x="3048000" y="3733800"/>
            <a:ext cx="2758107" cy="2819400"/>
          </a:xfrm>
          <a:prstGeom prst="rect">
            <a:avLst/>
          </a:prstGeom>
          <a:noFill/>
        </p:spPr>
      </p:pic>
      <p:pic>
        <p:nvPicPr>
          <p:cNvPr id="13316" name="Picture 4" descr="http://lcweb2.loc.gov/natlib/afc2001001/afc-legacies/FL/200002847/i0001.jpg"/>
          <p:cNvPicPr>
            <a:picLocks noChangeAspect="1" noChangeArrowheads="1"/>
          </p:cNvPicPr>
          <p:nvPr/>
        </p:nvPicPr>
        <p:blipFill>
          <a:blip r:embed="rId3" cstate="print"/>
          <a:srcRect/>
          <a:stretch>
            <a:fillRect/>
          </a:stretch>
        </p:blipFill>
        <p:spPr bwMode="auto">
          <a:xfrm>
            <a:off x="7010400" y="3429000"/>
            <a:ext cx="1905000" cy="1905000"/>
          </a:xfrm>
          <a:prstGeom prst="rect">
            <a:avLst/>
          </a:prstGeom>
          <a:noFill/>
        </p:spPr>
      </p:pic>
      <p:pic>
        <p:nvPicPr>
          <p:cNvPr id="13318" name="Picture 6" descr="http://wwwdelivery.superstock.com/WI/223/255/PreviewComp/SuperStock_255-14488.jpg"/>
          <p:cNvPicPr>
            <a:picLocks noChangeAspect="1" noChangeArrowheads="1"/>
          </p:cNvPicPr>
          <p:nvPr/>
        </p:nvPicPr>
        <p:blipFill>
          <a:blip r:embed="rId4" cstate="print"/>
          <a:srcRect/>
          <a:stretch>
            <a:fillRect/>
          </a:stretch>
        </p:blipFill>
        <p:spPr bwMode="auto">
          <a:xfrm>
            <a:off x="5181600" y="1219200"/>
            <a:ext cx="1689100" cy="2118943"/>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5">
                    <a:lumMod val="60000"/>
                    <a:lumOff val="40000"/>
                  </a:schemeClr>
                </a:solidFill>
              </a:rPr>
              <a:t>North America cont.</a:t>
            </a:r>
            <a:endParaRPr lang="en-US" dirty="0">
              <a:solidFill>
                <a:schemeClr val="accent5">
                  <a:lumMod val="60000"/>
                  <a:lumOff val="40000"/>
                </a:schemeClr>
              </a:solidFill>
            </a:endParaRPr>
          </a:p>
        </p:txBody>
      </p:sp>
      <p:sp>
        <p:nvSpPr>
          <p:cNvPr id="3" name="Content Placeholder 2"/>
          <p:cNvSpPr>
            <a:spLocks noGrp="1"/>
          </p:cNvSpPr>
          <p:nvPr>
            <p:ph sz="quarter" idx="1"/>
          </p:nvPr>
        </p:nvSpPr>
        <p:spPr/>
        <p:txBody>
          <a:bodyPr/>
          <a:lstStyle/>
          <a:p>
            <a:pPr>
              <a:buFont typeface="Wingdings" pitchFamily="2" charset="2"/>
              <a:buChar char="v"/>
            </a:pPr>
            <a:r>
              <a:rPr lang="en-US" dirty="0" smtClean="0">
                <a:solidFill>
                  <a:schemeClr val="tx1">
                    <a:lumMod val="60000"/>
                    <a:lumOff val="40000"/>
                  </a:schemeClr>
                </a:solidFill>
              </a:rPr>
              <a:t>On the way to Gulf, stopped in Alabama and ended up burning and attacking a city until it was gone.</a:t>
            </a:r>
          </a:p>
          <a:p>
            <a:pPr>
              <a:buFont typeface="Wingdings" pitchFamily="2" charset="2"/>
              <a:buChar char="v"/>
            </a:pPr>
            <a:r>
              <a:rPr lang="en-US" dirty="0" smtClean="0">
                <a:solidFill>
                  <a:schemeClr val="tx1">
                    <a:lumMod val="60000"/>
                    <a:lumOff val="40000"/>
                  </a:schemeClr>
                </a:solidFill>
              </a:rPr>
              <a:t>Lost a lot of possessions and 40 horses</a:t>
            </a:r>
          </a:p>
          <a:p>
            <a:pPr>
              <a:buFont typeface="Wingdings" pitchFamily="2" charset="2"/>
              <a:buChar char="v"/>
            </a:pPr>
            <a:r>
              <a:rPr lang="en-US" dirty="0" smtClean="0">
                <a:solidFill>
                  <a:schemeClr val="tx1">
                    <a:lumMod val="60000"/>
                    <a:lumOff val="40000"/>
                  </a:schemeClr>
                </a:solidFill>
              </a:rPr>
              <a:t>Between 2,000- 6,000 died</a:t>
            </a:r>
          </a:p>
          <a:p>
            <a:pPr>
              <a:buFont typeface="Wingdings" pitchFamily="2" charset="2"/>
              <a:buChar char="v"/>
            </a:pPr>
            <a:r>
              <a:rPr lang="en-US" dirty="0" smtClean="0">
                <a:solidFill>
                  <a:schemeClr val="tx1">
                    <a:lumMod val="60000"/>
                    <a:lumOff val="40000"/>
                  </a:schemeClr>
                </a:solidFill>
              </a:rPr>
              <a:t>May 8, 1541</a:t>
            </a:r>
          </a:p>
          <a:p>
            <a:pPr>
              <a:buFont typeface="Wingdings" pitchFamily="2" charset="2"/>
              <a:buChar char="v"/>
            </a:pPr>
            <a:r>
              <a:rPr lang="en-US" dirty="0" smtClean="0">
                <a:solidFill>
                  <a:schemeClr val="tx1">
                    <a:lumMod val="60000"/>
                    <a:lumOff val="40000"/>
                  </a:schemeClr>
                </a:solidFill>
              </a:rPr>
              <a:t>Harsh winter</a:t>
            </a:r>
          </a:p>
          <a:p>
            <a:pPr>
              <a:buFont typeface="Wingdings" pitchFamily="2" charset="2"/>
              <a:buChar char="v"/>
            </a:pPr>
            <a:r>
              <a:rPr lang="en-US" dirty="0" smtClean="0">
                <a:solidFill>
                  <a:schemeClr val="tx1">
                    <a:lumMod val="60000"/>
                    <a:lumOff val="40000"/>
                  </a:schemeClr>
                </a:solidFill>
              </a:rPr>
              <a:t>Once they reached Indian Village </a:t>
            </a:r>
          </a:p>
          <a:p>
            <a:pPr>
              <a:buNone/>
            </a:pPr>
            <a:r>
              <a:rPr lang="en-US" dirty="0" smtClean="0">
                <a:solidFill>
                  <a:schemeClr val="tx1">
                    <a:lumMod val="60000"/>
                    <a:lumOff val="40000"/>
                  </a:schemeClr>
                </a:solidFill>
              </a:rPr>
              <a:t>Of </a:t>
            </a:r>
            <a:r>
              <a:rPr lang="en-US" dirty="0" err="1" smtClean="0">
                <a:solidFill>
                  <a:schemeClr val="tx1">
                    <a:lumMod val="60000"/>
                    <a:lumOff val="40000"/>
                  </a:schemeClr>
                </a:solidFill>
              </a:rPr>
              <a:t>Guachoya</a:t>
            </a:r>
            <a:r>
              <a:rPr lang="en-US" dirty="0" smtClean="0">
                <a:solidFill>
                  <a:schemeClr val="tx1">
                    <a:lumMod val="60000"/>
                    <a:lumOff val="40000"/>
                  </a:schemeClr>
                </a:solidFill>
              </a:rPr>
              <a:t>, De Soto died of a </a:t>
            </a:r>
          </a:p>
          <a:p>
            <a:pPr>
              <a:buNone/>
            </a:pPr>
            <a:r>
              <a:rPr lang="en-US" dirty="0" smtClean="0">
                <a:solidFill>
                  <a:schemeClr val="tx1">
                    <a:lumMod val="60000"/>
                    <a:lumOff val="40000"/>
                  </a:schemeClr>
                </a:solidFill>
              </a:rPr>
              <a:t>Severe fever</a:t>
            </a:r>
          </a:p>
          <a:p>
            <a:pPr>
              <a:buFont typeface="Wingdings" pitchFamily="2" charset="2"/>
              <a:buChar char="v"/>
            </a:pPr>
            <a:r>
              <a:rPr lang="en-US" dirty="0" smtClean="0">
                <a:solidFill>
                  <a:schemeClr val="tx1">
                    <a:lumMod val="60000"/>
                    <a:lumOff val="40000"/>
                  </a:schemeClr>
                </a:solidFill>
              </a:rPr>
              <a:t>Chose Luis de </a:t>
            </a:r>
            <a:r>
              <a:rPr lang="en-US" dirty="0" err="1" smtClean="0">
                <a:solidFill>
                  <a:schemeClr val="tx1">
                    <a:lumMod val="60000"/>
                    <a:lumOff val="40000"/>
                  </a:schemeClr>
                </a:solidFill>
              </a:rPr>
              <a:t>Moscoso</a:t>
            </a:r>
            <a:r>
              <a:rPr lang="en-US" dirty="0" smtClean="0">
                <a:solidFill>
                  <a:schemeClr val="tx1">
                    <a:lumMod val="60000"/>
                    <a:lumOff val="40000"/>
                  </a:schemeClr>
                </a:solidFill>
              </a:rPr>
              <a:t> Alvarado</a:t>
            </a:r>
          </a:p>
          <a:p>
            <a:pPr>
              <a:buFont typeface="Wingdings" pitchFamily="2" charset="2"/>
              <a:buChar char="v"/>
            </a:pPr>
            <a:endParaRPr lang="en-US" dirty="0" smtClean="0">
              <a:solidFill>
                <a:schemeClr val="tx1">
                  <a:lumMod val="60000"/>
                  <a:lumOff val="40000"/>
                </a:schemeClr>
              </a:solidFill>
            </a:endParaRPr>
          </a:p>
          <a:p>
            <a:endParaRPr lang="en-US" dirty="0"/>
          </a:p>
        </p:txBody>
      </p:sp>
      <p:pic>
        <p:nvPicPr>
          <p:cNvPr id="4" name="Picture 2" descr="http://upload.wikimedia.org/wikipedia/commons/thumb/c/c8/De_Soto_burns_Mabila_HRoe_2008.jpg/200px-De_Soto_burns_Mabila_HRoe_2008.jpg">
            <a:hlinkClick r:id="rId2"/>
          </p:cNvPr>
          <p:cNvPicPr>
            <a:picLocks noChangeAspect="1" noChangeArrowheads="1"/>
          </p:cNvPicPr>
          <p:nvPr/>
        </p:nvPicPr>
        <p:blipFill>
          <a:blip r:embed="rId3" cstate="print"/>
          <a:srcRect/>
          <a:stretch>
            <a:fillRect/>
          </a:stretch>
        </p:blipFill>
        <p:spPr bwMode="auto">
          <a:xfrm>
            <a:off x="5638800" y="3352800"/>
            <a:ext cx="3287057" cy="2514600"/>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2" name="Picture 4" descr="http://www.sitemason.com/files/d0DmZG/desotomap.gif"/>
          <p:cNvPicPr>
            <a:picLocks noChangeAspect="1" noChangeArrowheads="1"/>
          </p:cNvPicPr>
          <p:nvPr/>
        </p:nvPicPr>
        <p:blipFill>
          <a:blip r:embed="rId2" cstate="print"/>
          <a:srcRect/>
          <a:stretch>
            <a:fillRect/>
          </a:stretch>
        </p:blipFill>
        <p:spPr bwMode="auto">
          <a:xfrm>
            <a:off x="685800" y="304800"/>
            <a:ext cx="7696200" cy="5415237"/>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5">
                    <a:lumMod val="60000"/>
                    <a:lumOff val="40000"/>
                  </a:schemeClr>
                </a:solidFill>
              </a:rPr>
              <a:t>Fun Facts!</a:t>
            </a:r>
            <a:endParaRPr lang="en-US" dirty="0">
              <a:solidFill>
                <a:schemeClr val="accent5">
                  <a:lumMod val="60000"/>
                  <a:lumOff val="40000"/>
                </a:schemeClr>
              </a:solidFill>
            </a:endParaRPr>
          </a:p>
        </p:txBody>
      </p:sp>
      <p:sp>
        <p:nvSpPr>
          <p:cNvPr id="3" name="Content Placeholder 2"/>
          <p:cNvSpPr>
            <a:spLocks noGrp="1"/>
          </p:cNvSpPr>
          <p:nvPr>
            <p:ph sz="quarter" idx="1"/>
          </p:nvPr>
        </p:nvSpPr>
        <p:spPr/>
        <p:txBody>
          <a:bodyPr/>
          <a:lstStyle/>
          <a:p>
            <a:pPr>
              <a:buFont typeface="Wingdings" pitchFamily="2" charset="2"/>
              <a:buChar char="v"/>
            </a:pPr>
            <a:r>
              <a:rPr lang="en-US" dirty="0" smtClean="0">
                <a:solidFill>
                  <a:schemeClr val="tx1">
                    <a:lumMod val="60000"/>
                    <a:lumOff val="40000"/>
                  </a:schemeClr>
                </a:solidFill>
              </a:rPr>
              <a:t>Louisiana: De Soto Parish named after </a:t>
            </a:r>
          </a:p>
          <a:p>
            <a:pPr>
              <a:buNone/>
            </a:pPr>
            <a:r>
              <a:rPr lang="en-US" dirty="0" smtClean="0">
                <a:solidFill>
                  <a:schemeClr val="tx1">
                    <a:lumMod val="60000"/>
                    <a:lumOff val="40000"/>
                  </a:schemeClr>
                </a:solidFill>
              </a:rPr>
              <a:t>him</a:t>
            </a:r>
          </a:p>
          <a:p>
            <a:pPr>
              <a:buFont typeface="Wingdings" pitchFamily="2" charset="2"/>
              <a:buChar char="v"/>
            </a:pPr>
            <a:r>
              <a:rPr lang="en-US" dirty="0" smtClean="0">
                <a:solidFill>
                  <a:schemeClr val="tx1">
                    <a:lumMod val="60000"/>
                    <a:lumOff val="40000"/>
                  </a:schemeClr>
                </a:solidFill>
              </a:rPr>
              <a:t>Discovered Mississippi River (Spain did not relinquish its claims on the Mississippi region until 1798.)</a:t>
            </a:r>
          </a:p>
          <a:p>
            <a:pPr>
              <a:buFont typeface="Wingdings" pitchFamily="2" charset="2"/>
              <a:buChar char="v"/>
            </a:pPr>
            <a:r>
              <a:rPr lang="en-US" dirty="0" smtClean="0">
                <a:solidFill>
                  <a:schemeClr val="tx1">
                    <a:lumMod val="60000"/>
                    <a:lumOff val="40000"/>
                  </a:schemeClr>
                </a:solidFill>
              </a:rPr>
              <a:t>De Soto State park in Alabama</a:t>
            </a:r>
          </a:p>
          <a:p>
            <a:pPr>
              <a:buFont typeface="Wingdings" pitchFamily="2" charset="2"/>
              <a:buChar char="v"/>
            </a:pPr>
            <a:r>
              <a:rPr lang="en-US" dirty="0" smtClean="0">
                <a:solidFill>
                  <a:schemeClr val="tx1">
                    <a:lumMod val="60000"/>
                    <a:lumOff val="40000"/>
                  </a:schemeClr>
                </a:solidFill>
              </a:rPr>
              <a:t>first European to see what Native Americans referred to as the Valley of the Vapors, Hot Springs, Arkansas</a:t>
            </a:r>
            <a:endParaRPr lang="en-US" dirty="0">
              <a:solidFill>
                <a:schemeClr val="tx1">
                  <a:lumMod val="60000"/>
                  <a:lumOff val="40000"/>
                </a:schemeClr>
              </a:solidFill>
            </a:endParaRPr>
          </a:p>
        </p:txBody>
      </p:sp>
      <p:pic>
        <p:nvPicPr>
          <p:cNvPr id="2050" name="Picture 2" descr="http://www-nrd.nhtsa.dot.gov/departments/nrd-30/ncsa/STSI/22_LA/De%20Soto%20Parish.GIF"/>
          <p:cNvPicPr>
            <a:picLocks noChangeAspect="1" noChangeArrowheads="1"/>
          </p:cNvPicPr>
          <p:nvPr/>
        </p:nvPicPr>
        <p:blipFill>
          <a:blip r:embed="rId2" cstate="print"/>
          <a:srcRect/>
          <a:stretch>
            <a:fillRect/>
          </a:stretch>
        </p:blipFill>
        <p:spPr bwMode="auto">
          <a:xfrm>
            <a:off x="3429000" y="4876800"/>
            <a:ext cx="2640478" cy="1981200"/>
          </a:xfrm>
          <a:prstGeom prst="rect">
            <a:avLst/>
          </a:prstGeom>
          <a:noFill/>
        </p:spPr>
      </p:pic>
      <p:pic>
        <p:nvPicPr>
          <p:cNvPr id="2052" name="Picture 4" descr="Fall is Coming!"/>
          <p:cNvPicPr>
            <a:picLocks noChangeAspect="1" noChangeArrowheads="1"/>
          </p:cNvPicPr>
          <p:nvPr/>
        </p:nvPicPr>
        <p:blipFill>
          <a:blip r:embed="rId3" cstate="print"/>
          <a:srcRect/>
          <a:stretch>
            <a:fillRect/>
          </a:stretch>
        </p:blipFill>
        <p:spPr bwMode="auto">
          <a:xfrm>
            <a:off x="7315200" y="4114800"/>
            <a:ext cx="1828800" cy="2438400"/>
          </a:xfrm>
          <a:prstGeom prst="rect">
            <a:avLst/>
          </a:prstGeom>
          <a:noFill/>
        </p:spPr>
      </p:pic>
      <p:pic>
        <p:nvPicPr>
          <p:cNvPr id="2054" name="Picture 6" descr="Hot Springs, Arkansas"/>
          <p:cNvPicPr>
            <a:picLocks noChangeAspect="1" noChangeArrowheads="1"/>
          </p:cNvPicPr>
          <p:nvPr/>
        </p:nvPicPr>
        <p:blipFill>
          <a:blip r:embed="rId4" cstate="print"/>
          <a:srcRect/>
          <a:stretch>
            <a:fillRect/>
          </a:stretch>
        </p:blipFill>
        <p:spPr bwMode="auto">
          <a:xfrm>
            <a:off x="6324600" y="381000"/>
            <a:ext cx="2490116" cy="1866804"/>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5">
                    <a:lumMod val="60000"/>
                    <a:lumOff val="40000"/>
                  </a:schemeClr>
                </a:solidFill>
              </a:rPr>
              <a:t>Sources</a:t>
            </a:r>
            <a:endParaRPr lang="en-US" dirty="0">
              <a:solidFill>
                <a:schemeClr val="accent5">
                  <a:lumMod val="60000"/>
                  <a:lumOff val="40000"/>
                </a:schemeClr>
              </a:solidFill>
            </a:endParaRPr>
          </a:p>
        </p:txBody>
      </p:sp>
      <p:sp>
        <p:nvSpPr>
          <p:cNvPr id="3" name="Content Placeholder 2"/>
          <p:cNvSpPr>
            <a:spLocks noGrp="1"/>
          </p:cNvSpPr>
          <p:nvPr>
            <p:ph sz="quarter" idx="1"/>
          </p:nvPr>
        </p:nvSpPr>
        <p:spPr>
          <a:xfrm>
            <a:off x="457200" y="1447800"/>
            <a:ext cx="7467600" cy="4873752"/>
          </a:xfrm>
        </p:spPr>
        <p:txBody>
          <a:bodyPr>
            <a:normAutofit fontScale="92500" lnSpcReduction="20000"/>
          </a:bodyPr>
          <a:lstStyle/>
          <a:p>
            <a:pPr>
              <a:buFont typeface="Wingdings" pitchFamily="2" charset="2"/>
              <a:buChar char="v"/>
            </a:pPr>
            <a:r>
              <a:rPr lang="es-ES" dirty="0" smtClean="0">
                <a:solidFill>
                  <a:schemeClr val="tx1">
                    <a:lumMod val="60000"/>
                    <a:lumOff val="40000"/>
                  </a:schemeClr>
                </a:solidFill>
              </a:rPr>
              <a:t>"Hernando De Soto." </a:t>
            </a:r>
            <a:r>
              <a:rPr lang="es-ES" i="1" dirty="0" smtClean="0">
                <a:solidFill>
                  <a:schemeClr val="tx1">
                    <a:lumMod val="60000"/>
                    <a:lumOff val="40000"/>
                  </a:schemeClr>
                </a:solidFill>
              </a:rPr>
              <a:t>Elizabethan Era</a:t>
            </a:r>
            <a:r>
              <a:rPr lang="es-ES" dirty="0" smtClean="0">
                <a:solidFill>
                  <a:schemeClr val="tx1">
                    <a:lumMod val="60000"/>
                    <a:lumOff val="40000"/>
                  </a:schemeClr>
                </a:solidFill>
              </a:rPr>
              <a:t>. Elizabethan Era, Web. 14 Oct. 2009. &lt;http://www.elizabethan-era.org.uk/hernando-de-soto.htm&gt;. </a:t>
            </a:r>
          </a:p>
          <a:p>
            <a:pPr>
              <a:buFont typeface="Wingdings" pitchFamily="2" charset="2"/>
              <a:buChar char="v"/>
            </a:pPr>
            <a:r>
              <a:rPr lang="pt-BR" dirty="0" smtClean="0">
                <a:solidFill>
                  <a:schemeClr val="tx1">
                    <a:lumMod val="60000"/>
                    <a:lumOff val="40000"/>
                  </a:schemeClr>
                </a:solidFill>
              </a:rPr>
              <a:t>"Hernando De Soto." Web. 14 Oct 2009. &lt;http://en.wikipedia.org/wiki/Hernando_de_Soto&gt;.</a:t>
            </a:r>
          </a:p>
          <a:p>
            <a:pPr>
              <a:buFont typeface="Wingdings" pitchFamily="2" charset="2"/>
              <a:buChar char="v"/>
            </a:pPr>
            <a:r>
              <a:rPr lang="en-US" dirty="0" smtClean="0">
                <a:solidFill>
                  <a:schemeClr val="tx1">
                    <a:lumMod val="60000"/>
                    <a:lumOff val="40000"/>
                  </a:schemeClr>
                </a:solidFill>
              </a:rPr>
              <a:t>Kent, Emerson. "Map of the Conquest of Peru." </a:t>
            </a:r>
            <a:r>
              <a:rPr lang="en-US" i="1" dirty="0" smtClean="0">
                <a:solidFill>
                  <a:schemeClr val="tx1">
                    <a:lumMod val="60000"/>
                    <a:lumOff val="40000"/>
                  </a:schemeClr>
                </a:solidFill>
              </a:rPr>
              <a:t>Emerson Kent</a:t>
            </a:r>
            <a:r>
              <a:rPr lang="en-US" dirty="0" smtClean="0">
                <a:solidFill>
                  <a:schemeClr val="tx1">
                    <a:lumMod val="60000"/>
                    <a:lumOff val="40000"/>
                  </a:schemeClr>
                </a:solidFill>
              </a:rPr>
              <a:t>. Web. 14 Oct 2009. &lt;http://www.emersonkent.com/about.htm&gt;. </a:t>
            </a:r>
          </a:p>
          <a:p>
            <a:pPr>
              <a:buFont typeface="Wingdings" pitchFamily="2" charset="2"/>
              <a:buChar char="v"/>
            </a:pPr>
            <a:r>
              <a:rPr lang="en-US" dirty="0" smtClean="0">
                <a:solidFill>
                  <a:schemeClr val="tx1">
                    <a:lumMod val="60000"/>
                    <a:lumOff val="40000"/>
                  </a:schemeClr>
                </a:solidFill>
              </a:rPr>
              <a:t>"Pizarro, Fransisco." </a:t>
            </a:r>
            <a:r>
              <a:rPr lang="en-US" i="1" dirty="0" smtClean="0">
                <a:solidFill>
                  <a:schemeClr val="tx1">
                    <a:lumMod val="60000"/>
                    <a:lumOff val="40000"/>
                  </a:schemeClr>
                </a:solidFill>
              </a:rPr>
              <a:t>New World Encyclopedia</a:t>
            </a:r>
            <a:r>
              <a:rPr lang="en-US" dirty="0" smtClean="0">
                <a:solidFill>
                  <a:schemeClr val="tx1">
                    <a:lumMod val="60000"/>
                    <a:lumOff val="40000"/>
                  </a:schemeClr>
                </a:solidFill>
              </a:rPr>
              <a:t>. Web. 14 Oct 2009. &lt;http://www.emersonkent.com/about.htm&gt;.</a:t>
            </a:r>
          </a:p>
          <a:p>
            <a:pPr>
              <a:buFont typeface="Wingdings" pitchFamily="2" charset="2"/>
              <a:buChar char="v"/>
            </a:pPr>
            <a:r>
              <a:rPr lang="en-US" dirty="0" smtClean="0">
                <a:solidFill>
                  <a:schemeClr val="tx1">
                    <a:lumMod val="60000"/>
                    <a:lumOff val="40000"/>
                  </a:schemeClr>
                </a:solidFill>
              </a:rPr>
              <a:t>"State Facts: Mississippi." </a:t>
            </a:r>
            <a:r>
              <a:rPr lang="en-US" i="1" dirty="0" smtClean="0">
                <a:solidFill>
                  <a:schemeClr val="tx1">
                    <a:lumMod val="60000"/>
                    <a:lumOff val="40000"/>
                  </a:schemeClr>
                </a:solidFill>
              </a:rPr>
              <a:t>Things to Do</a:t>
            </a:r>
            <a:r>
              <a:rPr lang="en-US" dirty="0" smtClean="0">
                <a:solidFill>
                  <a:schemeClr val="tx1">
                    <a:lumMod val="60000"/>
                    <a:lumOff val="40000"/>
                  </a:schemeClr>
                </a:solidFill>
              </a:rPr>
              <a:t>. Web. 10 Oct 2009. &lt;www.thingstodo.com/states/MS/facts.htm&gt;.</a:t>
            </a:r>
          </a:p>
          <a:p>
            <a:pPr>
              <a:buFont typeface="Wingdings" pitchFamily="2" charset="2"/>
              <a:buChar char="v"/>
            </a:pPr>
            <a:r>
              <a:rPr lang="en-US" dirty="0" smtClean="0">
                <a:solidFill>
                  <a:schemeClr val="tx1">
                    <a:lumMod val="60000"/>
                    <a:lumOff val="40000"/>
                  </a:schemeClr>
                </a:solidFill>
              </a:rPr>
              <a:t>&lt;http://www.georgiaencyclopedia.org/nge/Multimedia.jsp?id=m-9074&gt;</a:t>
            </a:r>
          </a:p>
          <a:p>
            <a:pPr>
              <a:buFont typeface="Wingdings" pitchFamily="2" charset="2"/>
              <a:buChar char="v"/>
            </a:pPr>
            <a:r>
              <a:rPr lang="en-US" dirty="0" smtClean="0">
                <a:solidFill>
                  <a:schemeClr val="tx1">
                    <a:lumMod val="60000"/>
                    <a:lumOff val="40000"/>
                  </a:schemeClr>
                </a:solidFill>
              </a:rPr>
              <a:t>&lt;www.answers.com/topic/hernando-de-soto&gt;</a:t>
            </a:r>
            <a:endParaRPr lang="en-US" dirty="0">
              <a:solidFill>
                <a:schemeClr val="tx1">
                  <a:lumMod val="60000"/>
                  <a:lumOff val="40000"/>
                </a:schemeClr>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5">
                    <a:lumMod val="60000"/>
                    <a:lumOff val="40000"/>
                  </a:schemeClr>
                </a:solidFill>
              </a:rPr>
              <a:t>The Basics</a:t>
            </a:r>
            <a:endParaRPr lang="en-US" dirty="0">
              <a:solidFill>
                <a:schemeClr val="accent5">
                  <a:lumMod val="60000"/>
                  <a:lumOff val="40000"/>
                </a:schemeClr>
              </a:solidFill>
            </a:endParaRPr>
          </a:p>
        </p:txBody>
      </p:sp>
      <p:sp>
        <p:nvSpPr>
          <p:cNvPr id="3" name="Content Placeholder 2"/>
          <p:cNvSpPr>
            <a:spLocks noGrp="1"/>
          </p:cNvSpPr>
          <p:nvPr>
            <p:ph sz="quarter" idx="1"/>
          </p:nvPr>
        </p:nvSpPr>
        <p:spPr>
          <a:xfrm>
            <a:off x="457200" y="1524000"/>
            <a:ext cx="7467600" cy="4873752"/>
          </a:xfrm>
        </p:spPr>
        <p:txBody>
          <a:bodyPr>
            <a:normAutofit fontScale="92500" lnSpcReduction="20000"/>
          </a:bodyPr>
          <a:lstStyle/>
          <a:p>
            <a:pPr>
              <a:lnSpc>
                <a:spcPct val="200000"/>
              </a:lnSpc>
              <a:buFont typeface="Wingdings" pitchFamily="2" charset="2"/>
              <a:buChar char="v"/>
            </a:pPr>
            <a:r>
              <a:rPr lang="en-US" dirty="0" smtClean="0">
                <a:solidFill>
                  <a:schemeClr val="accent2">
                    <a:lumMod val="60000"/>
                    <a:lumOff val="40000"/>
                  </a:schemeClr>
                </a:solidFill>
              </a:rPr>
              <a:t>Conquistador/ explorer</a:t>
            </a:r>
          </a:p>
          <a:p>
            <a:pPr>
              <a:lnSpc>
                <a:spcPct val="200000"/>
              </a:lnSpc>
              <a:buFont typeface="Wingdings" pitchFamily="2" charset="2"/>
              <a:buChar char="v"/>
            </a:pPr>
            <a:r>
              <a:rPr lang="en-US" dirty="0" smtClean="0">
                <a:solidFill>
                  <a:schemeClr val="accent2">
                    <a:lumMod val="60000"/>
                    <a:lumOff val="40000"/>
                  </a:schemeClr>
                </a:solidFill>
              </a:rPr>
              <a:t>Born in 1496-97 (?)</a:t>
            </a:r>
          </a:p>
          <a:p>
            <a:pPr>
              <a:lnSpc>
                <a:spcPct val="200000"/>
              </a:lnSpc>
              <a:buFont typeface="Wingdings" pitchFamily="2" charset="2"/>
              <a:buChar char="v"/>
            </a:pPr>
            <a:r>
              <a:rPr lang="es-ES" dirty="0" smtClean="0">
                <a:solidFill>
                  <a:schemeClr val="tx1">
                    <a:lumMod val="60000"/>
                    <a:lumOff val="40000"/>
                  </a:schemeClr>
                </a:solidFill>
              </a:rPr>
              <a:t>Jerez de los Caballeros, Spain </a:t>
            </a:r>
            <a:endParaRPr lang="en-US" dirty="0" smtClean="0">
              <a:solidFill>
                <a:schemeClr val="tx1">
                  <a:lumMod val="60000"/>
                  <a:lumOff val="40000"/>
                </a:schemeClr>
              </a:solidFill>
            </a:endParaRPr>
          </a:p>
          <a:p>
            <a:pPr>
              <a:lnSpc>
                <a:spcPct val="200000"/>
              </a:lnSpc>
              <a:buFont typeface="Wingdings" pitchFamily="2" charset="2"/>
              <a:buChar char="v"/>
            </a:pPr>
            <a:r>
              <a:rPr lang="en-US" dirty="0" smtClean="0">
                <a:solidFill>
                  <a:schemeClr val="accent2">
                    <a:lumMod val="60000"/>
                    <a:lumOff val="40000"/>
                  </a:schemeClr>
                </a:solidFill>
              </a:rPr>
              <a:t>Died in 1542</a:t>
            </a:r>
          </a:p>
          <a:p>
            <a:pPr>
              <a:lnSpc>
                <a:spcPct val="200000"/>
              </a:lnSpc>
              <a:buFont typeface="Wingdings" pitchFamily="2" charset="2"/>
              <a:buChar char="v"/>
            </a:pPr>
            <a:r>
              <a:rPr lang="en-US" dirty="0" smtClean="0">
                <a:solidFill>
                  <a:schemeClr val="accent2">
                    <a:lumMod val="60000"/>
                    <a:lumOff val="40000"/>
                  </a:schemeClr>
                </a:solidFill>
              </a:rPr>
              <a:t>Nationality: Spanish</a:t>
            </a:r>
          </a:p>
          <a:p>
            <a:pPr>
              <a:lnSpc>
                <a:spcPct val="200000"/>
              </a:lnSpc>
              <a:buFont typeface="Wingdings" pitchFamily="2" charset="2"/>
              <a:buChar char="v"/>
            </a:pPr>
            <a:r>
              <a:rPr lang="en-US" dirty="0" smtClean="0">
                <a:solidFill>
                  <a:schemeClr val="accent2">
                    <a:lumMod val="60000"/>
                    <a:lumOff val="40000"/>
                  </a:schemeClr>
                </a:solidFill>
              </a:rPr>
              <a:t>Greatly known for being first person  explore Florida and South America</a:t>
            </a:r>
          </a:p>
          <a:p>
            <a:endParaRPr lang="en-US" dirty="0" smtClean="0">
              <a:solidFill>
                <a:schemeClr val="accent2">
                  <a:lumMod val="60000"/>
                  <a:lumOff val="40000"/>
                </a:schemeClr>
              </a:solidFill>
            </a:endParaRPr>
          </a:p>
        </p:txBody>
      </p:sp>
      <p:pic>
        <p:nvPicPr>
          <p:cNvPr id="14338" name="Picture 2" descr="http://cache.eb.com/eb/image?id=91339&amp;rendTypeId=4"/>
          <p:cNvPicPr>
            <a:picLocks noChangeAspect="1" noChangeArrowheads="1"/>
          </p:cNvPicPr>
          <p:nvPr/>
        </p:nvPicPr>
        <p:blipFill>
          <a:blip r:embed="rId2" cstate="print"/>
          <a:srcRect/>
          <a:stretch>
            <a:fillRect/>
          </a:stretch>
        </p:blipFill>
        <p:spPr bwMode="auto">
          <a:xfrm>
            <a:off x="5105400" y="457200"/>
            <a:ext cx="2733675" cy="428625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5">
                    <a:lumMod val="60000"/>
                    <a:lumOff val="40000"/>
                  </a:schemeClr>
                </a:solidFill>
              </a:rPr>
              <a:t>The First Expedition</a:t>
            </a:r>
            <a:endParaRPr lang="en-US" dirty="0">
              <a:solidFill>
                <a:schemeClr val="accent5">
                  <a:lumMod val="60000"/>
                  <a:lumOff val="40000"/>
                </a:schemeClr>
              </a:solidFill>
            </a:endParaRPr>
          </a:p>
        </p:txBody>
      </p:sp>
      <p:sp>
        <p:nvSpPr>
          <p:cNvPr id="3" name="Content Placeholder 2"/>
          <p:cNvSpPr>
            <a:spLocks noGrp="1"/>
          </p:cNvSpPr>
          <p:nvPr>
            <p:ph sz="quarter" idx="1"/>
          </p:nvPr>
        </p:nvSpPr>
        <p:spPr/>
        <p:txBody>
          <a:bodyPr>
            <a:normAutofit fontScale="40000" lnSpcReduction="20000"/>
          </a:bodyPr>
          <a:lstStyle/>
          <a:p>
            <a:pPr>
              <a:lnSpc>
                <a:spcPct val="150000"/>
              </a:lnSpc>
              <a:buFont typeface="Wingdings" pitchFamily="2" charset="2"/>
              <a:buChar char="v"/>
            </a:pPr>
            <a:r>
              <a:rPr lang="en-US" sz="3400" dirty="0" smtClean="0">
                <a:solidFill>
                  <a:schemeClr val="tx1">
                    <a:lumMod val="60000"/>
                    <a:lumOff val="40000"/>
                  </a:schemeClr>
                </a:solidFill>
              </a:rPr>
              <a:t>The Conquest of Peru</a:t>
            </a:r>
          </a:p>
          <a:p>
            <a:pPr>
              <a:lnSpc>
                <a:spcPct val="150000"/>
              </a:lnSpc>
              <a:buFont typeface="Wingdings" pitchFamily="2" charset="2"/>
              <a:buChar char="v"/>
            </a:pPr>
            <a:r>
              <a:rPr lang="en-US" sz="3400" dirty="0" smtClean="0">
                <a:solidFill>
                  <a:schemeClr val="tx1">
                    <a:lumMod val="60000"/>
                    <a:lumOff val="40000"/>
                  </a:schemeClr>
                </a:solidFill>
              </a:rPr>
              <a:t>1531-1533</a:t>
            </a:r>
          </a:p>
          <a:p>
            <a:pPr>
              <a:lnSpc>
                <a:spcPct val="150000"/>
              </a:lnSpc>
              <a:buFont typeface="Wingdings" pitchFamily="2" charset="2"/>
              <a:buChar char="v"/>
            </a:pPr>
            <a:r>
              <a:rPr lang="en-US" sz="3400" dirty="0" smtClean="0">
                <a:solidFill>
                  <a:schemeClr val="tx1">
                    <a:lumMod val="60000"/>
                    <a:lumOff val="40000"/>
                  </a:schemeClr>
                </a:solidFill>
              </a:rPr>
              <a:t>Francisco Pizarro</a:t>
            </a:r>
          </a:p>
          <a:p>
            <a:pPr>
              <a:lnSpc>
                <a:spcPct val="150000"/>
              </a:lnSpc>
              <a:buFont typeface="Wingdings" pitchFamily="2" charset="2"/>
              <a:buChar char="v"/>
            </a:pPr>
            <a:r>
              <a:rPr lang="en-US" sz="3400" dirty="0" smtClean="0">
                <a:solidFill>
                  <a:schemeClr val="tx1">
                    <a:lumMod val="60000"/>
                    <a:lumOff val="40000"/>
                  </a:schemeClr>
                </a:solidFill>
              </a:rPr>
              <a:t>Panama to Cuzco</a:t>
            </a:r>
          </a:p>
          <a:p>
            <a:pPr>
              <a:lnSpc>
                <a:spcPct val="150000"/>
              </a:lnSpc>
              <a:buFont typeface="Wingdings" pitchFamily="2" charset="2"/>
              <a:buChar char="v"/>
            </a:pPr>
            <a:r>
              <a:rPr lang="en-US" sz="3400" dirty="0" smtClean="0">
                <a:solidFill>
                  <a:schemeClr val="tx1">
                    <a:lumMod val="60000"/>
                    <a:lumOff val="40000"/>
                  </a:schemeClr>
                </a:solidFill>
              </a:rPr>
              <a:t>80 men and four horses</a:t>
            </a:r>
          </a:p>
          <a:p>
            <a:pPr>
              <a:lnSpc>
                <a:spcPct val="150000"/>
              </a:lnSpc>
              <a:buFont typeface="Wingdings" pitchFamily="2" charset="2"/>
              <a:buChar char="v"/>
            </a:pPr>
            <a:r>
              <a:rPr lang="en-US" sz="3400" dirty="0" smtClean="0">
                <a:solidFill>
                  <a:schemeClr val="tx1">
                    <a:lumMod val="60000"/>
                    <a:lumOff val="40000"/>
                  </a:schemeClr>
                </a:solidFill>
              </a:rPr>
              <a:t>Yucatán Peninsula </a:t>
            </a:r>
          </a:p>
          <a:p>
            <a:pPr>
              <a:lnSpc>
                <a:spcPct val="150000"/>
              </a:lnSpc>
              <a:buFont typeface="Wingdings" pitchFamily="2" charset="2"/>
              <a:buChar char="v"/>
            </a:pPr>
            <a:r>
              <a:rPr lang="en-US" sz="3400" dirty="0" smtClean="0">
                <a:solidFill>
                  <a:schemeClr val="tx1">
                    <a:lumMod val="60000"/>
                    <a:lumOff val="40000"/>
                  </a:schemeClr>
                </a:solidFill>
              </a:rPr>
              <a:t>searching for passage between the Atlantic </a:t>
            </a:r>
          </a:p>
          <a:p>
            <a:pPr>
              <a:lnSpc>
                <a:spcPct val="150000"/>
              </a:lnSpc>
              <a:buFont typeface="Wingdings" pitchFamily="2" charset="2"/>
              <a:buChar char="v"/>
            </a:pPr>
            <a:r>
              <a:rPr lang="en-US" sz="3400" dirty="0" smtClean="0">
                <a:solidFill>
                  <a:schemeClr val="tx1">
                    <a:lumMod val="60000"/>
                    <a:lumOff val="40000"/>
                  </a:schemeClr>
                </a:solidFill>
              </a:rPr>
              <a:t>ocean and the Pacific Ocean for trading purposes</a:t>
            </a:r>
          </a:p>
          <a:p>
            <a:pPr>
              <a:lnSpc>
                <a:spcPct val="150000"/>
              </a:lnSpc>
              <a:buFont typeface="Wingdings" pitchFamily="2" charset="2"/>
              <a:buChar char="v"/>
            </a:pPr>
            <a:endParaRPr lang="en-US" dirty="0" smtClean="0">
              <a:solidFill>
                <a:schemeClr val="tx1">
                  <a:lumMod val="60000"/>
                  <a:lumOff val="40000"/>
                </a:schemeClr>
              </a:solidFill>
            </a:endParaRPr>
          </a:p>
          <a:p>
            <a:pPr>
              <a:lnSpc>
                <a:spcPct val="150000"/>
              </a:lnSpc>
              <a:buFont typeface="Wingdings" pitchFamily="2" charset="2"/>
              <a:buChar char="v"/>
            </a:pPr>
            <a:endParaRPr lang="en-US" dirty="0" smtClean="0">
              <a:solidFill>
                <a:schemeClr val="tx1">
                  <a:lumMod val="60000"/>
                  <a:lumOff val="40000"/>
                </a:schemeClr>
              </a:solidFill>
            </a:endParaRPr>
          </a:p>
          <a:p>
            <a:pPr>
              <a:lnSpc>
                <a:spcPct val="150000"/>
              </a:lnSpc>
              <a:buFont typeface="Wingdings" pitchFamily="2" charset="2"/>
              <a:buChar char="v"/>
            </a:pPr>
            <a:endParaRPr lang="en-US" dirty="0" smtClean="0">
              <a:solidFill>
                <a:schemeClr val="tx1">
                  <a:lumMod val="60000"/>
                  <a:lumOff val="40000"/>
                </a:schemeClr>
              </a:solidFill>
            </a:endParaRPr>
          </a:p>
          <a:p>
            <a:pPr>
              <a:lnSpc>
                <a:spcPct val="150000"/>
              </a:lnSpc>
              <a:buFont typeface="Wingdings" pitchFamily="2" charset="2"/>
              <a:buChar char="v"/>
            </a:pPr>
            <a:endParaRPr lang="en-US" dirty="0" smtClean="0">
              <a:solidFill>
                <a:schemeClr val="tx1">
                  <a:lumMod val="60000"/>
                  <a:lumOff val="40000"/>
                </a:schemeClr>
              </a:solidFill>
            </a:endParaRPr>
          </a:p>
          <a:p>
            <a:pPr>
              <a:lnSpc>
                <a:spcPct val="120000"/>
              </a:lnSpc>
              <a:buFont typeface="Wingdings" pitchFamily="2" charset="2"/>
              <a:buChar char="v"/>
            </a:pPr>
            <a:r>
              <a:rPr lang="en-US" sz="2500" dirty="0" smtClean="0">
                <a:solidFill>
                  <a:schemeClr val="tx1">
                    <a:lumMod val="40000"/>
                    <a:lumOff val="60000"/>
                  </a:schemeClr>
                </a:solidFill>
              </a:rPr>
              <a:t>Many of the names that appear on the map are of an origin considerably later than the period in question. They have been inserted for the purpose of showing the route of Pizarro in relation to its more or less modern environment.</a:t>
            </a:r>
            <a:r>
              <a:rPr lang="en-US" sz="1900" dirty="0" smtClean="0"/>
              <a:t/>
            </a:r>
            <a:br>
              <a:rPr lang="en-US" sz="1900" dirty="0" smtClean="0"/>
            </a:br>
            <a:endParaRPr lang="en-US" sz="1900" dirty="0" smtClean="0">
              <a:solidFill>
                <a:schemeClr val="tx1">
                  <a:lumMod val="60000"/>
                  <a:lumOff val="40000"/>
                </a:schemeClr>
              </a:solidFill>
            </a:endParaRPr>
          </a:p>
          <a:p>
            <a:pPr>
              <a:lnSpc>
                <a:spcPct val="200000"/>
              </a:lnSpc>
            </a:pPr>
            <a:endParaRPr lang="en-US" dirty="0" smtClean="0">
              <a:solidFill>
                <a:schemeClr val="tx1">
                  <a:lumMod val="60000"/>
                  <a:lumOff val="40000"/>
                </a:schemeClr>
              </a:solidFill>
            </a:endParaRPr>
          </a:p>
          <a:p>
            <a:endParaRPr lang="en-US" dirty="0" smtClean="0">
              <a:solidFill>
                <a:schemeClr val="tx1">
                  <a:lumMod val="60000"/>
                  <a:lumOff val="40000"/>
                </a:schemeClr>
              </a:solidFill>
            </a:endParaRPr>
          </a:p>
          <a:p>
            <a:endParaRPr lang="en-US" dirty="0" smtClean="0">
              <a:solidFill>
                <a:schemeClr val="tx1">
                  <a:lumMod val="60000"/>
                  <a:lumOff val="40000"/>
                </a:schemeClr>
              </a:solidFill>
            </a:endParaRPr>
          </a:p>
          <a:p>
            <a:endParaRPr lang="en-US" dirty="0">
              <a:solidFill>
                <a:schemeClr val="tx1">
                  <a:lumMod val="60000"/>
                  <a:lumOff val="40000"/>
                </a:schemeClr>
              </a:solidFill>
            </a:endParaRPr>
          </a:p>
        </p:txBody>
      </p:sp>
      <p:pic>
        <p:nvPicPr>
          <p:cNvPr id="14338" name="Picture 2" descr="Historical Map of the Conquest of Peru 1531-1533"/>
          <p:cNvPicPr>
            <a:picLocks noChangeAspect="1" noChangeArrowheads="1"/>
          </p:cNvPicPr>
          <p:nvPr/>
        </p:nvPicPr>
        <p:blipFill>
          <a:blip r:embed="rId2" cstate="print"/>
          <a:srcRect/>
          <a:stretch>
            <a:fillRect/>
          </a:stretch>
        </p:blipFill>
        <p:spPr bwMode="auto">
          <a:xfrm>
            <a:off x="5181600" y="457200"/>
            <a:ext cx="3074946" cy="4821306"/>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5">
                    <a:lumMod val="60000"/>
                    <a:lumOff val="40000"/>
                  </a:schemeClr>
                </a:solidFill>
              </a:rPr>
              <a:t>Return to Spain-1537 </a:t>
            </a:r>
            <a:endParaRPr lang="en-US" dirty="0">
              <a:solidFill>
                <a:schemeClr val="accent5">
                  <a:lumMod val="60000"/>
                  <a:lumOff val="40000"/>
                </a:schemeClr>
              </a:solidFill>
            </a:endParaRPr>
          </a:p>
        </p:txBody>
      </p:sp>
      <p:sp>
        <p:nvSpPr>
          <p:cNvPr id="7" name="TextBox 6"/>
          <p:cNvSpPr txBox="1"/>
          <p:nvPr/>
        </p:nvSpPr>
        <p:spPr>
          <a:xfrm>
            <a:off x="457200" y="1600200"/>
            <a:ext cx="4343400" cy="5770811"/>
          </a:xfrm>
          <a:prstGeom prst="rect">
            <a:avLst/>
          </a:prstGeom>
          <a:noFill/>
        </p:spPr>
        <p:txBody>
          <a:bodyPr wrap="square" rtlCol="0">
            <a:spAutoFit/>
          </a:bodyPr>
          <a:lstStyle/>
          <a:p>
            <a:pPr>
              <a:lnSpc>
                <a:spcPct val="200000"/>
              </a:lnSpc>
              <a:buClr>
                <a:schemeClr val="tx1">
                  <a:lumMod val="60000"/>
                  <a:lumOff val="40000"/>
                </a:schemeClr>
              </a:buClr>
              <a:buFont typeface="Wingdings" pitchFamily="2" charset="2"/>
              <a:buChar char="v"/>
            </a:pPr>
            <a:r>
              <a:rPr lang="en-US" dirty="0" smtClean="0">
                <a:solidFill>
                  <a:schemeClr val="accent2">
                    <a:lumMod val="60000"/>
                    <a:lumOff val="40000"/>
                  </a:schemeClr>
                </a:solidFill>
              </a:rPr>
              <a:t> Large share of Spanish Inca Empire</a:t>
            </a:r>
          </a:p>
          <a:p>
            <a:pPr>
              <a:lnSpc>
                <a:spcPct val="200000"/>
              </a:lnSpc>
              <a:buClr>
                <a:schemeClr val="tx1">
                  <a:lumMod val="60000"/>
                  <a:lumOff val="40000"/>
                </a:schemeClr>
              </a:buClr>
              <a:buFont typeface="Wingdings" pitchFamily="2" charset="2"/>
              <a:buChar char="v"/>
            </a:pPr>
            <a:r>
              <a:rPr lang="en-US" dirty="0" smtClean="0">
                <a:solidFill>
                  <a:schemeClr val="accent2">
                    <a:lumMod val="60000"/>
                    <a:lumOff val="40000"/>
                  </a:schemeClr>
                </a:solidFill>
              </a:rPr>
              <a:t> Awarded to him by the King of Spain</a:t>
            </a:r>
          </a:p>
          <a:p>
            <a:pPr>
              <a:lnSpc>
                <a:spcPct val="200000"/>
              </a:lnSpc>
              <a:buClr>
                <a:schemeClr val="tx1">
                  <a:lumMod val="60000"/>
                  <a:lumOff val="40000"/>
                </a:schemeClr>
              </a:buClr>
              <a:buFont typeface="Wingdings" pitchFamily="2" charset="2"/>
              <a:buChar char="v"/>
            </a:pPr>
            <a:r>
              <a:rPr lang="en-US" dirty="0" smtClean="0">
                <a:solidFill>
                  <a:schemeClr val="accent2">
                    <a:lumMod val="60000"/>
                    <a:lumOff val="40000"/>
                  </a:schemeClr>
                </a:solidFill>
              </a:rPr>
              <a:t> received 724 marks of gold (de Soto became very wealthy during this time</a:t>
            </a:r>
          </a:p>
          <a:p>
            <a:pPr>
              <a:lnSpc>
                <a:spcPct val="200000"/>
              </a:lnSpc>
              <a:buClr>
                <a:schemeClr val="tx1">
                  <a:lumMod val="60000"/>
                  <a:lumOff val="40000"/>
                </a:schemeClr>
              </a:buClr>
              <a:buFont typeface="Wingdings" pitchFamily="2" charset="2"/>
              <a:buChar char="v"/>
            </a:pPr>
            <a:r>
              <a:rPr lang="en-US" dirty="0" smtClean="0">
                <a:solidFill>
                  <a:schemeClr val="accent2">
                    <a:lumMod val="60000"/>
                    <a:lumOff val="40000"/>
                  </a:schemeClr>
                </a:solidFill>
              </a:rPr>
              <a:t>Married Isabel de Bobadilla</a:t>
            </a:r>
          </a:p>
          <a:p>
            <a:pPr>
              <a:lnSpc>
                <a:spcPct val="200000"/>
              </a:lnSpc>
              <a:buClr>
                <a:schemeClr val="tx1">
                  <a:lumMod val="60000"/>
                  <a:lumOff val="40000"/>
                </a:schemeClr>
              </a:buClr>
              <a:buFont typeface="Wingdings" pitchFamily="2" charset="2"/>
              <a:buChar char="v"/>
            </a:pPr>
            <a:r>
              <a:rPr lang="en-US" dirty="0" smtClean="0">
                <a:solidFill>
                  <a:schemeClr val="accent2">
                    <a:lumMod val="60000"/>
                    <a:lumOff val="40000"/>
                  </a:schemeClr>
                </a:solidFill>
              </a:rPr>
              <a:t>Cabeza de Vaca</a:t>
            </a:r>
          </a:p>
          <a:p>
            <a:pPr>
              <a:lnSpc>
                <a:spcPct val="200000"/>
              </a:lnSpc>
              <a:buClr>
                <a:schemeClr val="tx1">
                  <a:lumMod val="60000"/>
                  <a:lumOff val="40000"/>
                </a:schemeClr>
              </a:buClr>
              <a:buFont typeface="Wingdings" pitchFamily="2" charset="2"/>
              <a:buChar char="v"/>
            </a:pPr>
            <a:r>
              <a:rPr lang="en-US" dirty="0" smtClean="0">
                <a:solidFill>
                  <a:schemeClr val="accent2">
                    <a:lumMod val="60000"/>
                    <a:lumOff val="40000"/>
                  </a:schemeClr>
                </a:solidFill>
              </a:rPr>
              <a:t>620 eager Spanish and Portuguese volunteers</a:t>
            </a:r>
          </a:p>
          <a:p>
            <a:pPr>
              <a:lnSpc>
                <a:spcPct val="150000"/>
              </a:lnSpc>
              <a:buFont typeface="Courier New" pitchFamily="49" charset="0"/>
              <a:buChar char="o"/>
            </a:pPr>
            <a:endParaRPr lang="en-US" dirty="0" smtClean="0">
              <a:solidFill>
                <a:schemeClr val="tx1">
                  <a:lumMod val="60000"/>
                  <a:lumOff val="40000"/>
                </a:schemeClr>
              </a:solidFill>
            </a:endParaRPr>
          </a:p>
          <a:p>
            <a:pPr>
              <a:lnSpc>
                <a:spcPct val="150000"/>
              </a:lnSpc>
              <a:buFont typeface="Courier New" pitchFamily="49" charset="0"/>
              <a:buChar char="o"/>
            </a:pPr>
            <a:endParaRPr lang="en-US" dirty="0" smtClean="0">
              <a:solidFill>
                <a:schemeClr val="tx1">
                  <a:lumMod val="60000"/>
                  <a:lumOff val="40000"/>
                </a:schemeClr>
              </a:solidFill>
            </a:endParaRPr>
          </a:p>
          <a:p>
            <a:pPr>
              <a:lnSpc>
                <a:spcPct val="150000"/>
              </a:lnSpc>
              <a:buFont typeface="Courier New" pitchFamily="49" charset="0"/>
              <a:buChar char="o"/>
            </a:pPr>
            <a:endParaRPr lang="en-US" dirty="0">
              <a:solidFill>
                <a:schemeClr val="tx1">
                  <a:lumMod val="60000"/>
                  <a:lumOff val="40000"/>
                </a:schemeClr>
              </a:solidFill>
            </a:endParaRPr>
          </a:p>
        </p:txBody>
      </p:sp>
      <p:pic>
        <p:nvPicPr>
          <p:cNvPr id="14340" name="Picture 4" descr="http://historyfacebook.wikispaces.com/file/view/inca-map.gif"/>
          <p:cNvPicPr>
            <a:picLocks noChangeAspect="1" noChangeArrowheads="1"/>
          </p:cNvPicPr>
          <p:nvPr/>
        </p:nvPicPr>
        <p:blipFill>
          <a:blip r:embed="rId3" cstate="print"/>
          <a:srcRect/>
          <a:stretch>
            <a:fillRect/>
          </a:stretch>
        </p:blipFill>
        <p:spPr bwMode="auto">
          <a:xfrm>
            <a:off x="5486400" y="228600"/>
            <a:ext cx="3200400" cy="5181600"/>
          </a:xfrm>
          <a:prstGeom prst="rect">
            <a:avLst/>
          </a:prstGeom>
          <a:noFill/>
        </p:spPr>
      </p:pic>
      <p:pic>
        <p:nvPicPr>
          <p:cNvPr id="14342" name="Picture 6" descr="http://www.guide2womenleaders.com/womeninpower/Womeninpower1500-filer/image051.jpg"/>
          <p:cNvPicPr>
            <a:picLocks noChangeAspect="1" noChangeArrowheads="1"/>
          </p:cNvPicPr>
          <p:nvPr/>
        </p:nvPicPr>
        <p:blipFill>
          <a:blip r:embed="rId4" cstate="print"/>
          <a:srcRect/>
          <a:stretch>
            <a:fillRect/>
          </a:stretch>
        </p:blipFill>
        <p:spPr bwMode="auto">
          <a:xfrm>
            <a:off x="4953000" y="3124200"/>
            <a:ext cx="1981200" cy="3546348"/>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5">
                    <a:lumMod val="60000"/>
                    <a:lumOff val="40000"/>
                  </a:schemeClr>
                </a:solidFill>
              </a:rPr>
              <a:t>Conquest of North America</a:t>
            </a:r>
            <a:endParaRPr lang="en-US" dirty="0">
              <a:solidFill>
                <a:schemeClr val="accent5">
                  <a:lumMod val="60000"/>
                  <a:lumOff val="40000"/>
                </a:schemeClr>
              </a:solidFill>
            </a:endParaRPr>
          </a:p>
        </p:txBody>
      </p:sp>
      <p:sp>
        <p:nvSpPr>
          <p:cNvPr id="3" name="Content Placeholder 2"/>
          <p:cNvSpPr>
            <a:spLocks noGrp="1"/>
          </p:cNvSpPr>
          <p:nvPr>
            <p:ph sz="quarter" idx="1"/>
          </p:nvPr>
        </p:nvSpPr>
        <p:spPr/>
        <p:txBody>
          <a:bodyPr/>
          <a:lstStyle/>
          <a:p>
            <a:pPr>
              <a:buFont typeface="Wingdings" pitchFamily="2" charset="2"/>
              <a:buChar char="v"/>
            </a:pPr>
            <a:r>
              <a:rPr lang="en-US" dirty="0" smtClean="0">
                <a:solidFill>
                  <a:schemeClr val="accent2">
                    <a:lumMod val="60000"/>
                    <a:lumOff val="40000"/>
                  </a:schemeClr>
                </a:solidFill>
              </a:rPr>
              <a:t>1539-1542</a:t>
            </a:r>
            <a:endParaRPr lang="en-US" dirty="0" smtClean="0">
              <a:solidFill>
                <a:schemeClr val="accent2">
                  <a:lumMod val="60000"/>
                  <a:lumOff val="40000"/>
                </a:schemeClr>
              </a:solidFill>
            </a:endParaRPr>
          </a:p>
          <a:p>
            <a:pPr>
              <a:buFont typeface="Wingdings" pitchFamily="2" charset="2"/>
              <a:buChar char="v"/>
            </a:pPr>
            <a:endParaRPr lang="en-US" dirty="0" smtClean="0">
              <a:solidFill>
                <a:schemeClr val="accent2">
                  <a:lumMod val="60000"/>
                  <a:lumOff val="40000"/>
                </a:schemeClr>
              </a:solidFill>
            </a:endParaRPr>
          </a:p>
          <a:p>
            <a:pPr>
              <a:buFont typeface="Wingdings" pitchFamily="2" charset="2"/>
              <a:buChar char="v"/>
            </a:pPr>
            <a:r>
              <a:rPr lang="en-US" dirty="0" smtClean="0">
                <a:solidFill>
                  <a:schemeClr val="accent2">
                    <a:lumMod val="60000"/>
                    <a:lumOff val="40000"/>
                  </a:schemeClr>
                </a:solidFill>
              </a:rPr>
              <a:t>Hernando de Soto arrived </a:t>
            </a:r>
          </a:p>
          <a:p>
            <a:pPr>
              <a:buNone/>
            </a:pPr>
            <a:r>
              <a:rPr lang="en-US" dirty="0" smtClean="0">
                <a:solidFill>
                  <a:schemeClr val="accent2">
                    <a:lumMod val="60000"/>
                    <a:lumOff val="40000"/>
                  </a:schemeClr>
                </a:solidFill>
              </a:rPr>
              <a:t>on the coast of Florida with </a:t>
            </a:r>
          </a:p>
          <a:p>
            <a:pPr>
              <a:buNone/>
            </a:pPr>
            <a:r>
              <a:rPr lang="en-US" dirty="0" smtClean="0">
                <a:solidFill>
                  <a:schemeClr val="accent2">
                    <a:lumMod val="60000"/>
                    <a:lumOff val="40000"/>
                  </a:schemeClr>
                </a:solidFill>
              </a:rPr>
              <a:t>nine ships</a:t>
            </a:r>
          </a:p>
          <a:p>
            <a:pPr>
              <a:buFont typeface="Wingdings" pitchFamily="2" charset="2"/>
              <a:buChar char="v"/>
            </a:pPr>
            <a:endParaRPr lang="en-US" dirty="0" smtClean="0">
              <a:solidFill>
                <a:schemeClr val="accent2">
                  <a:lumMod val="60000"/>
                  <a:lumOff val="40000"/>
                </a:schemeClr>
              </a:solidFill>
            </a:endParaRPr>
          </a:p>
          <a:p>
            <a:pPr>
              <a:buFont typeface="Wingdings" pitchFamily="2" charset="2"/>
              <a:buChar char="v"/>
            </a:pPr>
            <a:r>
              <a:rPr lang="en-US" dirty="0" smtClean="0">
                <a:solidFill>
                  <a:schemeClr val="accent2">
                    <a:lumMod val="60000"/>
                    <a:lumOff val="40000"/>
                  </a:schemeClr>
                </a:solidFill>
              </a:rPr>
              <a:t>Shaw’s Point: Bradenton FL</a:t>
            </a:r>
          </a:p>
          <a:p>
            <a:pPr>
              <a:buFont typeface="Wingdings" pitchFamily="2" charset="2"/>
              <a:buChar char="v"/>
            </a:pPr>
            <a:endParaRPr lang="en-US" dirty="0" smtClean="0"/>
          </a:p>
        </p:txBody>
      </p:sp>
      <p:pic>
        <p:nvPicPr>
          <p:cNvPr id="12290" name="Picture 2" descr="http://upload.wikimedia.org/wikipedia/commons/9/9e/Mir_sailing_ship.JPG"/>
          <p:cNvPicPr>
            <a:picLocks noChangeAspect="1" noChangeArrowheads="1"/>
          </p:cNvPicPr>
          <p:nvPr/>
        </p:nvPicPr>
        <p:blipFill>
          <a:blip r:embed="rId2" cstate="print"/>
          <a:srcRect/>
          <a:stretch>
            <a:fillRect/>
          </a:stretch>
        </p:blipFill>
        <p:spPr bwMode="auto">
          <a:xfrm>
            <a:off x="5257800" y="1752600"/>
            <a:ext cx="2743200" cy="1763371"/>
          </a:xfrm>
          <a:prstGeom prst="rect">
            <a:avLst/>
          </a:prstGeom>
          <a:noFill/>
        </p:spPr>
      </p:pic>
      <p:pic>
        <p:nvPicPr>
          <p:cNvPr id="12292" name="Picture 4" descr="http://web03.bestplaces.net/city/Bradenton_FL.gif"/>
          <p:cNvPicPr>
            <a:picLocks noChangeAspect="1" noChangeArrowheads="1"/>
          </p:cNvPicPr>
          <p:nvPr/>
        </p:nvPicPr>
        <p:blipFill>
          <a:blip r:embed="rId3" cstate="print"/>
          <a:srcRect/>
          <a:stretch>
            <a:fillRect/>
          </a:stretch>
        </p:blipFill>
        <p:spPr bwMode="auto">
          <a:xfrm>
            <a:off x="5257800" y="3886200"/>
            <a:ext cx="2514600" cy="251460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5">
                    <a:lumMod val="60000"/>
                    <a:lumOff val="40000"/>
                  </a:schemeClr>
                </a:solidFill>
              </a:rPr>
              <a:t>North America Cont.</a:t>
            </a:r>
            <a:endParaRPr lang="en-US" dirty="0">
              <a:solidFill>
                <a:schemeClr val="accent5">
                  <a:lumMod val="60000"/>
                  <a:lumOff val="40000"/>
                </a:schemeClr>
              </a:solidFill>
            </a:endParaRPr>
          </a:p>
        </p:txBody>
      </p:sp>
      <p:sp>
        <p:nvSpPr>
          <p:cNvPr id="3" name="Content Placeholder 2"/>
          <p:cNvSpPr>
            <a:spLocks noGrp="1"/>
          </p:cNvSpPr>
          <p:nvPr>
            <p:ph sz="quarter" idx="1"/>
          </p:nvPr>
        </p:nvSpPr>
        <p:spPr/>
        <p:txBody>
          <a:bodyPr/>
          <a:lstStyle/>
          <a:p>
            <a:pPr>
              <a:buFont typeface="Wingdings" pitchFamily="2" charset="2"/>
              <a:buChar char="v"/>
            </a:pPr>
            <a:r>
              <a:rPr lang="en-US" dirty="0" smtClean="0">
                <a:solidFill>
                  <a:schemeClr val="accent2">
                    <a:lumMod val="60000"/>
                    <a:lumOff val="40000"/>
                  </a:schemeClr>
                </a:solidFill>
              </a:rPr>
              <a:t>Juan Ortiz (Narváez Expedition)</a:t>
            </a:r>
          </a:p>
          <a:p>
            <a:pPr>
              <a:buFont typeface="Wingdings" pitchFamily="2" charset="2"/>
              <a:buChar char="v"/>
            </a:pPr>
            <a:r>
              <a:rPr lang="en-US" dirty="0" smtClean="0">
                <a:solidFill>
                  <a:schemeClr val="accent2">
                    <a:lumMod val="60000"/>
                    <a:lumOff val="40000"/>
                  </a:schemeClr>
                </a:solidFill>
              </a:rPr>
              <a:t> captured by Uzita</a:t>
            </a:r>
          </a:p>
          <a:p>
            <a:pPr>
              <a:buFont typeface="Wingdings" pitchFamily="2" charset="2"/>
              <a:buChar char="v"/>
            </a:pPr>
            <a:r>
              <a:rPr lang="en-US" dirty="0" smtClean="0">
                <a:solidFill>
                  <a:schemeClr val="accent2">
                    <a:lumMod val="60000"/>
                    <a:lumOff val="40000"/>
                  </a:schemeClr>
                </a:solidFill>
              </a:rPr>
              <a:t>daughter of Chief Hirrihigua begged for Ortiz's life</a:t>
            </a:r>
          </a:p>
          <a:p>
            <a:pPr>
              <a:buFont typeface="Wingdings" pitchFamily="2" charset="2"/>
              <a:buChar char="v"/>
            </a:pPr>
            <a:r>
              <a:rPr lang="en-US" dirty="0" smtClean="0">
                <a:solidFill>
                  <a:schemeClr val="accent2">
                    <a:lumMod val="60000"/>
                    <a:lumOff val="40000"/>
                  </a:schemeClr>
                </a:solidFill>
              </a:rPr>
              <a:t>Florida Pocahontas </a:t>
            </a:r>
          </a:p>
          <a:p>
            <a:pPr>
              <a:buFont typeface="Wingdings" pitchFamily="2" charset="2"/>
              <a:buChar char="v"/>
            </a:pPr>
            <a:r>
              <a:rPr lang="en-US" dirty="0" smtClean="0">
                <a:solidFill>
                  <a:schemeClr val="accent2">
                    <a:lumMod val="60000"/>
                    <a:lumOff val="40000"/>
                  </a:schemeClr>
                </a:solidFill>
              </a:rPr>
              <a:t>Survived captivity and torture and joined de Soto’s expedition.</a:t>
            </a:r>
          </a:p>
          <a:p>
            <a:pPr>
              <a:buFont typeface="Wingdings" pitchFamily="2" charset="2"/>
              <a:buChar char="v"/>
            </a:pPr>
            <a:r>
              <a:rPr lang="en-US" dirty="0" smtClean="0">
                <a:solidFill>
                  <a:schemeClr val="accent2">
                    <a:lumMod val="60000"/>
                    <a:lumOff val="40000"/>
                  </a:schemeClr>
                </a:solidFill>
              </a:rPr>
              <a:t>Lead guide, knew </a:t>
            </a:r>
          </a:p>
          <a:p>
            <a:pPr>
              <a:buNone/>
            </a:pPr>
            <a:r>
              <a:rPr lang="en-US" dirty="0" smtClean="0">
                <a:solidFill>
                  <a:schemeClr val="accent2">
                    <a:lumMod val="60000"/>
                    <a:lumOff val="40000"/>
                  </a:schemeClr>
                </a:solidFill>
              </a:rPr>
              <a:t>countryside, and communication</a:t>
            </a:r>
            <a:endParaRPr lang="en-US" dirty="0">
              <a:solidFill>
                <a:schemeClr val="accent2">
                  <a:lumMod val="60000"/>
                  <a:lumOff val="40000"/>
                </a:schemeClr>
              </a:solidFill>
            </a:endParaRPr>
          </a:p>
        </p:txBody>
      </p:sp>
      <p:pic>
        <p:nvPicPr>
          <p:cNvPr id="11266" name="Picture 2" descr="http://www.kreweofprincessulele.com/images/IndianPrincess2.jpg"/>
          <p:cNvPicPr>
            <a:picLocks noChangeAspect="1" noChangeArrowheads="1"/>
          </p:cNvPicPr>
          <p:nvPr/>
        </p:nvPicPr>
        <p:blipFill>
          <a:blip r:embed="rId2" cstate="print"/>
          <a:srcRect/>
          <a:stretch>
            <a:fillRect/>
          </a:stretch>
        </p:blipFill>
        <p:spPr bwMode="auto">
          <a:xfrm>
            <a:off x="6553200" y="457200"/>
            <a:ext cx="1905000" cy="1905000"/>
          </a:xfrm>
          <a:prstGeom prst="rect">
            <a:avLst/>
          </a:prstGeom>
          <a:noFill/>
        </p:spPr>
      </p:pic>
      <p:pic>
        <p:nvPicPr>
          <p:cNvPr id="11268" name="Picture 4" descr="http://www.exploresouthernhistory.com/sitebuilder/images/pr02966-258x168.jpg"/>
          <p:cNvPicPr>
            <a:picLocks noChangeAspect="1" noChangeArrowheads="1"/>
          </p:cNvPicPr>
          <p:nvPr/>
        </p:nvPicPr>
        <p:blipFill>
          <a:blip r:embed="rId3" cstate="print"/>
          <a:srcRect/>
          <a:stretch>
            <a:fillRect/>
          </a:stretch>
        </p:blipFill>
        <p:spPr bwMode="auto">
          <a:xfrm>
            <a:off x="5181600" y="4343400"/>
            <a:ext cx="3276600" cy="2133600"/>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5">
                    <a:lumMod val="60000"/>
                    <a:lumOff val="40000"/>
                  </a:schemeClr>
                </a:solidFill>
              </a:rPr>
              <a:t>North America cont.</a:t>
            </a:r>
            <a:endParaRPr lang="en-US" dirty="0">
              <a:solidFill>
                <a:schemeClr val="accent5">
                  <a:lumMod val="60000"/>
                  <a:lumOff val="40000"/>
                </a:schemeClr>
              </a:solidFill>
            </a:endParaRPr>
          </a:p>
        </p:txBody>
      </p:sp>
      <p:sp>
        <p:nvSpPr>
          <p:cNvPr id="3" name="Content Placeholder 2"/>
          <p:cNvSpPr>
            <a:spLocks noGrp="1"/>
          </p:cNvSpPr>
          <p:nvPr>
            <p:ph sz="quarter" idx="1"/>
          </p:nvPr>
        </p:nvSpPr>
        <p:spPr/>
        <p:txBody>
          <a:bodyPr/>
          <a:lstStyle/>
          <a:p>
            <a:pPr>
              <a:buFont typeface="Wingdings" pitchFamily="2" charset="2"/>
              <a:buChar char="v"/>
            </a:pPr>
            <a:r>
              <a:rPr lang="en-US" dirty="0" smtClean="0">
                <a:solidFill>
                  <a:schemeClr val="accent2">
                    <a:lumMod val="60000"/>
                    <a:lumOff val="40000"/>
                  </a:schemeClr>
                </a:solidFill>
              </a:rPr>
              <a:t>seventeen-year-old boy </a:t>
            </a:r>
          </a:p>
          <a:p>
            <a:pPr>
              <a:buNone/>
            </a:pPr>
            <a:r>
              <a:rPr lang="en-US" i="1" dirty="0" smtClean="0">
                <a:solidFill>
                  <a:schemeClr val="accent2">
                    <a:lumMod val="60000"/>
                    <a:lumOff val="40000"/>
                  </a:schemeClr>
                </a:solidFill>
              </a:rPr>
              <a:t>Perico</a:t>
            </a:r>
            <a:r>
              <a:rPr lang="en-US" dirty="0" smtClean="0">
                <a:solidFill>
                  <a:schemeClr val="accent2">
                    <a:lumMod val="60000"/>
                    <a:lumOff val="40000"/>
                  </a:schemeClr>
                </a:solidFill>
              </a:rPr>
              <a:t>, or </a:t>
            </a:r>
            <a:r>
              <a:rPr lang="en-US" dirty="0" smtClean="0">
                <a:solidFill>
                  <a:schemeClr val="accent2">
                    <a:lumMod val="60000"/>
                    <a:lumOff val="40000"/>
                  </a:schemeClr>
                </a:solidFill>
              </a:rPr>
              <a:t>Pedro: </a:t>
            </a:r>
            <a:r>
              <a:rPr lang="en-US" dirty="0" smtClean="0">
                <a:solidFill>
                  <a:schemeClr val="accent2">
                    <a:lumMod val="60000"/>
                    <a:lumOff val="40000"/>
                  </a:schemeClr>
                </a:solidFill>
              </a:rPr>
              <a:t>translator</a:t>
            </a:r>
          </a:p>
          <a:p>
            <a:pPr>
              <a:buFont typeface="Wingdings" pitchFamily="2" charset="2"/>
              <a:buChar char="v"/>
            </a:pPr>
            <a:r>
              <a:rPr lang="en-US" dirty="0" smtClean="0">
                <a:solidFill>
                  <a:schemeClr val="accent2">
                    <a:lumMod val="60000"/>
                    <a:lumOff val="40000"/>
                  </a:schemeClr>
                </a:solidFill>
              </a:rPr>
              <a:t>West coast of FL</a:t>
            </a:r>
          </a:p>
          <a:p>
            <a:pPr>
              <a:buFont typeface="Wingdings" pitchFamily="2" charset="2"/>
              <a:buChar char="v"/>
            </a:pPr>
            <a:r>
              <a:rPr lang="en-US" dirty="0" smtClean="0">
                <a:solidFill>
                  <a:schemeClr val="accent2">
                    <a:lumMod val="60000"/>
                    <a:lumOff val="40000"/>
                  </a:schemeClr>
                </a:solidFill>
              </a:rPr>
              <a:t>Native ambushes and conflicts </a:t>
            </a:r>
          </a:p>
          <a:p>
            <a:pPr>
              <a:buFont typeface="Wingdings" pitchFamily="2" charset="2"/>
              <a:buChar char="v"/>
            </a:pPr>
            <a:r>
              <a:rPr lang="en-US" dirty="0" smtClean="0">
                <a:solidFill>
                  <a:schemeClr val="accent2">
                    <a:lumMod val="60000"/>
                    <a:lumOff val="40000"/>
                  </a:schemeClr>
                </a:solidFill>
              </a:rPr>
              <a:t>First winter encampment </a:t>
            </a:r>
          </a:p>
          <a:p>
            <a:pPr>
              <a:buNone/>
            </a:pPr>
            <a:r>
              <a:rPr lang="en-US" dirty="0" smtClean="0">
                <a:solidFill>
                  <a:schemeClr val="accent2">
                    <a:lumMod val="60000"/>
                    <a:lumOff val="40000"/>
                  </a:schemeClr>
                </a:solidFill>
              </a:rPr>
              <a:t>was at Anhaica, the capital of the </a:t>
            </a:r>
          </a:p>
          <a:p>
            <a:pPr>
              <a:buNone/>
            </a:pPr>
            <a:r>
              <a:rPr lang="en-US" dirty="0" smtClean="0">
                <a:solidFill>
                  <a:schemeClr val="accent2">
                    <a:lumMod val="60000"/>
                    <a:lumOff val="40000"/>
                  </a:schemeClr>
                </a:solidFill>
              </a:rPr>
              <a:t>Apalachee</a:t>
            </a:r>
          </a:p>
          <a:p>
            <a:pPr>
              <a:buFont typeface="Wingdings" pitchFamily="2" charset="2"/>
              <a:buChar char="v"/>
            </a:pPr>
            <a:r>
              <a:rPr lang="en-US" dirty="0" smtClean="0">
                <a:solidFill>
                  <a:schemeClr val="accent2">
                    <a:lumMod val="60000"/>
                    <a:lumOff val="40000"/>
                  </a:schemeClr>
                </a:solidFill>
              </a:rPr>
              <a:t>Only place where scientists</a:t>
            </a:r>
          </a:p>
          <a:p>
            <a:pPr>
              <a:buNone/>
            </a:pPr>
            <a:r>
              <a:rPr lang="en-US" dirty="0" smtClean="0">
                <a:solidFill>
                  <a:schemeClr val="accent2">
                    <a:lumMod val="60000"/>
                    <a:lumOff val="40000"/>
                  </a:schemeClr>
                </a:solidFill>
              </a:rPr>
              <a:t> can actually trace him</a:t>
            </a:r>
            <a:endParaRPr lang="en-US" dirty="0">
              <a:solidFill>
                <a:schemeClr val="accent2">
                  <a:lumMod val="60000"/>
                  <a:lumOff val="40000"/>
                </a:schemeClr>
              </a:solidFill>
            </a:endParaRPr>
          </a:p>
        </p:txBody>
      </p:sp>
      <p:pic>
        <p:nvPicPr>
          <p:cNvPr id="6146" name="Picture 2" descr="http://images.absoluteastronomy.com/images/encyclopediaimages/f/fl/flmap-apalachee-tribe.png"/>
          <p:cNvPicPr>
            <a:picLocks noChangeAspect="1" noChangeArrowheads="1"/>
          </p:cNvPicPr>
          <p:nvPr/>
        </p:nvPicPr>
        <p:blipFill>
          <a:blip r:embed="rId2" cstate="print"/>
          <a:srcRect/>
          <a:stretch>
            <a:fillRect/>
          </a:stretch>
        </p:blipFill>
        <p:spPr bwMode="auto">
          <a:xfrm>
            <a:off x="5791200" y="228600"/>
            <a:ext cx="2362200" cy="2322830"/>
          </a:xfrm>
          <a:prstGeom prst="rect">
            <a:avLst/>
          </a:prstGeom>
          <a:noFill/>
        </p:spPr>
      </p:pic>
      <p:pic>
        <p:nvPicPr>
          <p:cNvPr id="6148" name="Picture 4" descr="http://fcit.usf.edu/Florida/lessons/de_soto/A.gif"/>
          <p:cNvPicPr>
            <a:picLocks noChangeAspect="1" noChangeArrowheads="1"/>
          </p:cNvPicPr>
          <p:nvPr/>
        </p:nvPicPr>
        <p:blipFill>
          <a:blip r:embed="rId3" cstate="print"/>
          <a:srcRect/>
          <a:stretch>
            <a:fillRect/>
          </a:stretch>
        </p:blipFill>
        <p:spPr bwMode="auto">
          <a:xfrm>
            <a:off x="5410200" y="2895600"/>
            <a:ext cx="3200400" cy="3228975"/>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5">
                    <a:lumMod val="60000"/>
                    <a:lumOff val="40000"/>
                  </a:schemeClr>
                </a:solidFill>
              </a:rPr>
              <a:t>North America cont.</a:t>
            </a:r>
            <a:endParaRPr lang="en-US" dirty="0">
              <a:solidFill>
                <a:schemeClr val="accent5">
                  <a:lumMod val="60000"/>
                  <a:lumOff val="40000"/>
                </a:schemeClr>
              </a:solidFill>
            </a:endParaRPr>
          </a:p>
        </p:txBody>
      </p:sp>
      <p:sp>
        <p:nvSpPr>
          <p:cNvPr id="3" name="Content Placeholder 2"/>
          <p:cNvSpPr>
            <a:spLocks noGrp="1"/>
          </p:cNvSpPr>
          <p:nvPr>
            <p:ph sz="quarter" idx="1"/>
          </p:nvPr>
        </p:nvSpPr>
        <p:spPr/>
        <p:txBody>
          <a:bodyPr/>
          <a:lstStyle/>
          <a:p>
            <a:pPr>
              <a:buFont typeface="Wingdings" pitchFamily="2" charset="2"/>
              <a:buChar char="v"/>
            </a:pPr>
            <a:r>
              <a:rPr lang="en-US" dirty="0" smtClean="0">
                <a:solidFill>
                  <a:schemeClr val="accent2">
                    <a:lumMod val="60000"/>
                    <a:lumOff val="40000"/>
                  </a:schemeClr>
                </a:solidFill>
              </a:rPr>
              <a:t>North East: </a:t>
            </a:r>
            <a:r>
              <a:rPr lang="en-US" b="1" dirty="0" smtClean="0">
                <a:solidFill>
                  <a:schemeClr val="accent2">
                    <a:lumMod val="60000"/>
                    <a:lumOff val="40000"/>
                  </a:schemeClr>
                </a:solidFill>
              </a:rPr>
              <a:t>Georgia</a:t>
            </a:r>
            <a:r>
              <a:rPr lang="en-US" dirty="0" smtClean="0">
                <a:solidFill>
                  <a:schemeClr val="accent2">
                    <a:lumMod val="60000"/>
                    <a:lumOff val="40000"/>
                  </a:schemeClr>
                </a:solidFill>
              </a:rPr>
              <a:t>, South</a:t>
            </a:r>
          </a:p>
          <a:p>
            <a:pPr>
              <a:buNone/>
            </a:pPr>
            <a:r>
              <a:rPr lang="en-US" dirty="0" smtClean="0">
                <a:solidFill>
                  <a:schemeClr val="accent2">
                    <a:lumMod val="60000"/>
                    <a:lumOff val="40000"/>
                  </a:schemeClr>
                </a:solidFill>
              </a:rPr>
              <a:t>Carolina, Columbia</a:t>
            </a:r>
          </a:p>
          <a:p>
            <a:pPr>
              <a:buFont typeface="Wingdings" pitchFamily="2" charset="2"/>
              <a:buChar char="v"/>
            </a:pPr>
            <a:r>
              <a:rPr lang="en-US" dirty="0" smtClean="0">
                <a:solidFill>
                  <a:schemeClr val="accent2">
                    <a:lumMod val="60000"/>
                    <a:lumOff val="40000"/>
                  </a:schemeClr>
                </a:solidFill>
              </a:rPr>
              <a:t>First European Explorer to explore Georgia</a:t>
            </a:r>
          </a:p>
          <a:p>
            <a:pPr>
              <a:buFont typeface="Wingdings" pitchFamily="2" charset="2"/>
              <a:buChar char="v"/>
            </a:pPr>
            <a:r>
              <a:rPr lang="en-US" dirty="0" smtClean="0">
                <a:solidFill>
                  <a:schemeClr val="accent2">
                    <a:lumMod val="60000"/>
                    <a:lumOff val="40000"/>
                  </a:schemeClr>
                </a:solidFill>
              </a:rPr>
              <a:t>Flint River: built boat to ferry everyone over to Capachequi</a:t>
            </a:r>
          </a:p>
          <a:p>
            <a:pPr>
              <a:buFont typeface="Wingdings" pitchFamily="2" charset="2"/>
              <a:buChar char="v"/>
            </a:pPr>
            <a:r>
              <a:rPr lang="en-US" dirty="0" smtClean="0">
                <a:solidFill>
                  <a:schemeClr val="accent2">
                    <a:lumMod val="60000"/>
                    <a:lumOff val="40000"/>
                  </a:schemeClr>
                </a:solidFill>
              </a:rPr>
              <a:t>Friendly female chief gave Spaniards whatever they wanted.</a:t>
            </a:r>
          </a:p>
          <a:p>
            <a:pPr>
              <a:buFont typeface="Wingdings" pitchFamily="2" charset="2"/>
              <a:buChar char="v"/>
            </a:pPr>
            <a:r>
              <a:rPr lang="en-US" dirty="0" smtClean="0">
                <a:solidFill>
                  <a:schemeClr val="accent2">
                    <a:lumMod val="60000"/>
                    <a:lumOff val="40000"/>
                  </a:schemeClr>
                </a:solidFill>
              </a:rPr>
              <a:t>Pearls, food, etc (no gold to be found)</a:t>
            </a:r>
          </a:p>
          <a:p>
            <a:pPr>
              <a:buFont typeface="Wingdings" pitchFamily="2" charset="2"/>
              <a:buChar char="v"/>
            </a:pPr>
            <a:r>
              <a:rPr lang="en-US" dirty="0" smtClean="0">
                <a:solidFill>
                  <a:schemeClr val="accent2">
                    <a:lumMod val="60000"/>
                    <a:lumOff val="40000"/>
                  </a:schemeClr>
                </a:solidFill>
              </a:rPr>
              <a:t>Next, the expedition headed North to the Appalachian Mountains of North Carolina</a:t>
            </a:r>
          </a:p>
          <a:p>
            <a:endParaRPr lang="en-US" dirty="0"/>
          </a:p>
        </p:txBody>
      </p:sp>
      <p:pic>
        <p:nvPicPr>
          <p:cNvPr id="5122" name="Picture 2" descr="An 1866 tobacco label depicts Spanish explorer Hernando de Soto and his crew being welcomed "/>
          <p:cNvPicPr>
            <a:picLocks noChangeAspect="1" noChangeArrowheads="1"/>
          </p:cNvPicPr>
          <p:nvPr/>
        </p:nvPicPr>
        <p:blipFill>
          <a:blip r:embed="rId2" cstate="print"/>
          <a:srcRect/>
          <a:stretch>
            <a:fillRect/>
          </a:stretch>
        </p:blipFill>
        <p:spPr bwMode="auto">
          <a:xfrm>
            <a:off x="4876800" y="152400"/>
            <a:ext cx="3429000" cy="2286000"/>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5">
                    <a:lumMod val="60000"/>
                    <a:lumOff val="40000"/>
                  </a:schemeClr>
                </a:solidFill>
              </a:rPr>
              <a:t>North America cont.</a:t>
            </a:r>
            <a:endParaRPr lang="en-US" dirty="0">
              <a:solidFill>
                <a:schemeClr val="accent5">
                  <a:lumMod val="60000"/>
                  <a:lumOff val="40000"/>
                </a:schemeClr>
              </a:solidFill>
            </a:endParaRPr>
          </a:p>
        </p:txBody>
      </p:sp>
      <p:sp>
        <p:nvSpPr>
          <p:cNvPr id="3" name="Content Placeholder 2"/>
          <p:cNvSpPr>
            <a:spLocks noGrp="1"/>
          </p:cNvSpPr>
          <p:nvPr>
            <p:ph sz="quarter" idx="1"/>
          </p:nvPr>
        </p:nvSpPr>
        <p:spPr/>
        <p:txBody>
          <a:bodyPr/>
          <a:lstStyle/>
          <a:p>
            <a:pPr>
              <a:buFont typeface="Wingdings" pitchFamily="2" charset="2"/>
              <a:buChar char="v"/>
            </a:pPr>
            <a:r>
              <a:rPr lang="en-US" dirty="0" smtClean="0">
                <a:solidFill>
                  <a:schemeClr val="tx1">
                    <a:lumMod val="60000"/>
                    <a:lumOff val="40000"/>
                  </a:schemeClr>
                </a:solidFill>
              </a:rPr>
              <a:t>North Carolina and Eastern </a:t>
            </a:r>
          </a:p>
          <a:p>
            <a:pPr>
              <a:buNone/>
            </a:pPr>
            <a:r>
              <a:rPr lang="en-US" dirty="0" smtClean="0">
                <a:solidFill>
                  <a:schemeClr val="tx1">
                    <a:lumMod val="60000"/>
                    <a:lumOff val="40000"/>
                  </a:schemeClr>
                </a:solidFill>
              </a:rPr>
              <a:t>Tennessee</a:t>
            </a:r>
          </a:p>
          <a:p>
            <a:pPr>
              <a:buFont typeface="Wingdings" pitchFamily="2" charset="2"/>
              <a:buChar char="v"/>
            </a:pPr>
            <a:r>
              <a:rPr lang="en-US" dirty="0" smtClean="0">
                <a:solidFill>
                  <a:schemeClr val="tx1">
                    <a:lumMod val="60000"/>
                    <a:lumOff val="40000"/>
                  </a:schemeClr>
                </a:solidFill>
              </a:rPr>
              <a:t>Appalachian Mountains </a:t>
            </a:r>
          </a:p>
          <a:p>
            <a:pPr>
              <a:buFont typeface="Wingdings" pitchFamily="2" charset="2"/>
              <a:buChar char="v"/>
            </a:pPr>
            <a:r>
              <a:rPr lang="en-US" dirty="0" smtClean="0">
                <a:solidFill>
                  <a:schemeClr val="tx1">
                    <a:lumMod val="60000"/>
                    <a:lumOff val="40000"/>
                  </a:schemeClr>
                </a:solidFill>
              </a:rPr>
              <a:t>Rested his horses for a </a:t>
            </a:r>
          </a:p>
          <a:p>
            <a:pPr>
              <a:buNone/>
            </a:pPr>
            <a:r>
              <a:rPr lang="en-US" dirty="0" smtClean="0">
                <a:solidFill>
                  <a:schemeClr val="tx1">
                    <a:lumMod val="60000"/>
                    <a:lumOff val="40000"/>
                  </a:schemeClr>
                </a:solidFill>
              </a:rPr>
              <a:t>month so men could search for gold. </a:t>
            </a:r>
          </a:p>
          <a:p>
            <a:pPr>
              <a:buFont typeface="Wingdings" pitchFamily="2" charset="2"/>
              <a:buChar char="v"/>
            </a:pPr>
            <a:r>
              <a:rPr lang="en-US" dirty="0" smtClean="0">
                <a:solidFill>
                  <a:schemeClr val="tx1">
                    <a:lumMod val="60000"/>
                    <a:lumOff val="40000"/>
                  </a:schemeClr>
                </a:solidFill>
              </a:rPr>
              <a:t>Did not spend much more</a:t>
            </a:r>
          </a:p>
          <a:p>
            <a:pPr>
              <a:buNone/>
            </a:pPr>
            <a:r>
              <a:rPr lang="en-US" dirty="0" smtClean="0">
                <a:solidFill>
                  <a:schemeClr val="tx1">
                    <a:lumMod val="60000"/>
                    <a:lumOff val="40000"/>
                  </a:schemeClr>
                </a:solidFill>
              </a:rPr>
              <a:t>time in NC, quickly moved onto Tennessee </a:t>
            </a:r>
          </a:p>
          <a:p>
            <a:pPr>
              <a:buFont typeface="Wingdings" pitchFamily="2" charset="2"/>
              <a:buChar char="v"/>
            </a:pPr>
            <a:r>
              <a:rPr lang="en-US" dirty="0" smtClean="0">
                <a:solidFill>
                  <a:schemeClr val="tx1">
                    <a:lumMod val="60000"/>
                    <a:lumOff val="40000"/>
                  </a:schemeClr>
                </a:solidFill>
              </a:rPr>
              <a:t>Spent about a month bonding </a:t>
            </a:r>
          </a:p>
          <a:p>
            <a:pPr>
              <a:buNone/>
            </a:pPr>
            <a:r>
              <a:rPr lang="en-US" dirty="0" smtClean="0">
                <a:solidFill>
                  <a:schemeClr val="tx1">
                    <a:lumMod val="60000"/>
                    <a:lumOff val="40000"/>
                  </a:schemeClr>
                </a:solidFill>
              </a:rPr>
              <a:t>with tribe and eating native foods.</a:t>
            </a:r>
          </a:p>
          <a:p>
            <a:pPr>
              <a:buFont typeface="Wingdings" pitchFamily="2" charset="2"/>
              <a:buChar char="v"/>
            </a:pPr>
            <a:r>
              <a:rPr lang="en-US" dirty="0" smtClean="0">
                <a:solidFill>
                  <a:schemeClr val="tx1">
                    <a:lumMod val="60000"/>
                    <a:lumOff val="40000"/>
                  </a:schemeClr>
                </a:solidFill>
              </a:rPr>
              <a:t>Turned expedition South to head to the Gulf of Mexico</a:t>
            </a:r>
          </a:p>
        </p:txBody>
      </p:sp>
      <p:pic>
        <p:nvPicPr>
          <p:cNvPr id="4098" name="Picture 2" descr="http://www.learnnc.org/lp/media/uploads/2007/08/don_juan_de_onate.jpg"/>
          <p:cNvPicPr>
            <a:picLocks noChangeAspect="1" noChangeArrowheads="1"/>
          </p:cNvPicPr>
          <p:nvPr/>
        </p:nvPicPr>
        <p:blipFill>
          <a:blip r:embed="rId2" cstate="print"/>
          <a:srcRect l="25725" r="3336" b="5714"/>
          <a:stretch>
            <a:fillRect/>
          </a:stretch>
        </p:blipFill>
        <p:spPr bwMode="auto">
          <a:xfrm>
            <a:off x="5410200" y="152400"/>
            <a:ext cx="2971800" cy="2963636"/>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Custom 12">
      <a:dk1>
        <a:srgbClr val="E90062"/>
      </a:dk1>
      <a:lt1>
        <a:srgbClr val="AB0042"/>
      </a:lt1>
      <a:dk2>
        <a:srgbClr val="75005F"/>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1678</TotalTime>
  <Words>624</Words>
  <Application>Microsoft Office PowerPoint</Application>
  <PresentationFormat>On-screen Show (4:3)</PresentationFormat>
  <Paragraphs>103</Paragraphs>
  <Slides>13</Slides>
  <Notes>1</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Oriel</vt:lpstr>
      <vt:lpstr>Hernando De Soto</vt:lpstr>
      <vt:lpstr>The Basics</vt:lpstr>
      <vt:lpstr>The First Expedition</vt:lpstr>
      <vt:lpstr>Return to Spain-1537 </vt:lpstr>
      <vt:lpstr>Conquest of North America</vt:lpstr>
      <vt:lpstr>North America Cont.</vt:lpstr>
      <vt:lpstr>North America cont.</vt:lpstr>
      <vt:lpstr>North America cont.</vt:lpstr>
      <vt:lpstr>North America cont.</vt:lpstr>
      <vt:lpstr>North America cont.</vt:lpstr>
      <vt:lpstr>Slide 11</vt:lpstr>
      <vt:lpstr>Fun Facts!</vt:lpstr>
      <vt:lpstr>Sources</vt:lpstr>
    </vt:vector>
  </TitlesOfParts>
  <Company>York Country Day School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Hernando De Soto</dc:title>
  <dc:creator>user</dc:creator>
  <cp:lastModifiedBy>user</cp:lastModifiedBy>
  <cp:revision>50</cp:revision>
  <dcterms:created xsi:type="dcterms:W3CDTF">2009-09-30T14:31:40Z</dcterms:created>
  <dcterms:modified xsi:type="dcterms:W3CDTF">2009-10-15T15:51:29Z</dcterms:modified>
</cp:coreProperties>
</file>